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57" r:id="rId3"/>
    <p:sldId id="266" r:id="rId4"/>
    <p:sldId id="268" r:id="rId5"/>
    <p:sldId id="272" r:id="rId6"/>
    <p:sldId id="258" r:id="rId7"/>
    <p:sldId id="267" r:id="rId8"/>
    <p:sldId id="289" r:id="rId9"/>
    <p:sldId id="290" r:id="rId10"/>
    <p:sldId id="291" r:id="rId11"/>
    <p:sldId id="285" r:id="rId12"/>
    <p:sldId id="283" r:id="rId13"/>
    <p:sldId id="284" r:id="rId14"/>
    <p:sldId id="288" r:id="rId15"/>
    <p:sldId id="286" r:id="rId16"/>
    <p:sldId id="287" r:id="rId17"/>
    <p:sldId id="274" r:id="rId18"/>
    <p:sldId id="276" r:id="rId19"/>
    <p:sldId id="292" r:id="rId20"/>
    <p:sldId id="278" r:id="rId21"/>
    <p:sldId id="281" r:id="rId22"/>
    <p:sldId id="277" r:id="rId23"/>
    <p:sldId id="262"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258"/>
    <a:srgbClr val="F7F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4292C-3F3A-BA9E-0075-CD1FF413DABB}" v="72" dt="2024-03-25T20:15:26.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6DBE4-B78A-4968-ACC2-D8FD50CA5E6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91CADE-F436-4354-95F7-1660FC3E2EEC}">
      <dgm:prSet/>
      <dgm:spPr/>
      <dgm:t>
        <a:bodyPr/>
        <a:lstStyle/>
        <a:p>
          <a:pPr>
            <a:lnSpc>
              <a:spcPct val="100000"/>
            </a:lnSpc>
            <a:defRPr b="1"/>
          </a:pPr>
          <a:r>
            <a:rPr lang="en-US"/>
            <a:t>Risks:</a:t>
          </a:r>
        </a:p>
      </dgm:t>
    </dgm:pt>
    <dgm:pt modelId="{B763472E-14D3-4B8B-8557-747D7942383B}" type="parTrans" cxnId="{585ED7E0-D8B5-4B31-8DC5-8C09F969F364}">
      <dgm:prSet/>
      <dgm:spPr/>
      <dgm:t>
        <a:bodyPr/>
        <a:lstStyle/>
        <a:p>
          <a:endParaRPr lang="en-US"/>
        </a:p>
      </dgm:t>
    </dgm:pt>
    <dgm:pt modelId="{7C3A24E8-F99A-49FD-95C0-592139E11685}" type="sibTrans" cxnId="{585ED7E0-D8B5-4B31-8DC5-8C09F969F364}">
      <dgm:prSet/>
      <dgm:spPr/>
      <dgm:t>
        <a:bodyPr/>
        <a:lstStyle/>
        <a:p>
          <a:endParaRPr lang="en-US"/>
        </a:p>
      </dgm:t>
    </dgm:pt>
    <dgm:pt modelId="{E413B7D0-0143-4335-8C82-ACF9643715C2}">
      <dgm:prSet/>
      <dgm:spPr/>
      <dgm:t>
        <a:bodyPr/>
        <a:lstStyle/>
        <a:p>
          <a:pPr>
            <a:lnSpc>
              <a:spcPct val="100000"/>
            </a:lnSpc>
          </a:pPr>
          <a:r>
            <a:rPr lang="en-US"/>
            <a:t>Data accuracy </a:t>
          </a:r>
        </a:p>
      </dgm:t>
    </dgm:pt>
    <dgm:pt modelId="{E6884D21-DDBC-4983-A455-7A4776EE002F}" type="parTrans" cxnId="{50CAFBAE-27C1-429F-A36B-AB643F39FA7B}">
      <dgm:prSet/>
      <dgm:spPr/>
      <dgm:t>
        <a:bodyPr/>
        <a:lstStyle/>
        <a:p>
          <a:endParaRPr lang="en-US"/>
        </a:p>
      </dgm:t>
    </dgm:pt>
    <dgm:pt modelId="{124F6829-F9D0-4043-BF54-7BB8609C4289}" type="sibTrans" cxnId="{50CAFBAE-27C1-429F-A36B-AB643F39FA7B}">
      <dgm:prSet/>
      <dgm:spPr/>
      <dgm:t>
        <a:bodyPr/>
        <a:lstStyle/>
        <a:p>
          <a:endParaRPr lang="en-US"/>
        </a:p>
      </dgm:t>
    </dgm:pt>
    <dgm:pt modelId="{C2559B29-A046-4EC6-9281-53BD6DD09776}">
      <dgm:prSet/>
      <dgm:spPr/>
      <dgm:t>
        <a:bodyPr/>
        <a:lstStyle/>
        <a:p>
          <a:pPr>
            <a:lnSpc>
              <a:spcPct val="100000"/>
            </a:lnSpc>
          </a:pPr>
          <a:r>
            <a:rPr lang="en-US"/>
            <a:t>Security concerns</a:t>
          </a:r>
        </a:p>
      </dgm:t>
    </dgm:pt>
    <dgm:pt modelId="{3EC095FC-E9BA-425F-B57A-52103C7CAB12}" type="parTrans" cxnId="{02F90845-A959-463E-8442-226B7EC6F47D}">
      <dgm:prSet/>
      <dgm:spPr/>
      <dgm:t>
        <a:bodyPr/>
        <a:lstStyle/>
        <a:p>
          <a:endParaRPr lang="en-US"/>
        </a:p>
      </dgm:t>
    </dgm:pt>
    <dgm:pt modelId="{57C50052-2E8F-463C-A016-2E32037B1CD3}" type="sibTrans" cxnId="{02F90845-A959-463E-8442-226B7EC6F47D}">
      <dgm:prSet/>
      <dgm:spPr/>
      <dgm:t>
        <a:bodyPr/>
        <a:lstStyle/>
        <a:p>
          <a:endParaRPr lang="en-US"/>
        </a:p>
      </dgm:t>
    </dgm:pt>
    <dgm:pt modelId="{8357804B-E779-4747-99CC-573596BCE929}">
      <dgm:prSet/>
      <dgm:spPr/>
      <dgm:t>
        <a:bodyPr/>
        <a:lstStyle/>
        <a:p>
          <a:pPr>
            <a:lnSpc>
              <a:spcPct val="100000"/>
            </a:lnSpc>
          </a:pPr>
          <a:r>
            <a:rPr lang="en-US"/>
            <a:t>User Error</a:t>
          </a:r>
        </a:p>
      </dgm:t>
    </dgm:pt>
    <dgm:pt modelId="{2BF86301-9F7E-4562-B338-F0E78E838979}" type="parTrans" cxnId="{A0B74D29-BB09-43EE-B22A-C6702484BC29}">
      <dgm:prSet/>
      <dgm:spPr/>
      <dgm:t>
        <a:bodyPr/>
        <a:lstStyle/>
        <a:p>
          <a:endParaRPr lang="en-US"/>
        </a:p>
      </dgm:t>
    </dgm:pt>
    <dgm:pt modelId="{52453804-BDE3-4B81-93CC-DDCD1BF15738}" type="sibTrans" cxnId="{A0B74D29-BB09-43EE-B22A-C6702484BC29}">
      <dgm:prSet/>
      <dgm:spPr/>
      <dgm:t>
        <a:bodyPr/>
        <a:lstStyle/>
        <a:p>
          <a:endParaRPr lang="en-US"/>
        </a:p>
      </dgm:t>
    </dgm:pt>
    <dgm:pt modelId="{40AE369F-A756-4604-AA13-AB0920024D05}">
      <dgm:prSet/>
      <dgm:spPr/>
      <dgm:t>
        <a:bodyPr/>
        <a:lstStyle/>
        <a:p>
          <a:pPr>
            <a:lnSpc>
              <a:spcPct val="100000"/>
            </a:lnSpc>
          </a:pPr>
          <a:r>
            <a:rPr lang="en-US"/>
            <a:t>Integration with other services/applications</a:t>
          </a:r>
        </a:p>
      </dgm:t>
    </dgm:pt>
    <dgm:pt modelId="{E097C5F1-2819-474B-A4C5-EA44A5AD5EE0}" type="parTrans" cxnId="{94DC6AB6-1E07-483C-9063-6AA4971403D5}">
      <dgm:prSet/>
      <dgm:spPr/>
      <dgm:t>
        <a:bodyPr/>
        <a:lstStyle/>
        <a:p>
          <a:endParaRPr lang="en-US"/>
        </a:p>
      </dgm:t>
    </dgm:pt>
    <dgm:pt modelId="{A4A3683D-F4AA-4AC2-B3B5-47DFFE7FBF7A}" type="sibTrans" cxnId="{94DC6AB6-1E07-483C-9063-6AA4971403D5}">
      <dgm:prSet/>
      <dgm:spPr/>
      <dgm:t>
        <a:bodyPr/>
        <a:lstStyle/>
        <a:p>
          <a:endParaRPr lang="en-US"/>
        </a:p>
      </dgm:t>
    </dgm:pt>
    <dgm:pt modelId="{3F9FC2D9-1E8B-445C-BF20-4FA5F158831C}">
      <dgm:prSet/>
      <dgm:spPr/>
      <dgm:t>
        <a:bodyPr/>
        <a:lstStyle/>
        <a:p>
          <a:pPr>
            <a:lnSpc>
              <a:spcPct val="100000"/>
            </a:lnSpc>
          </a:pPr>
          <a:r>
            <a:rPr lang="en-US"/>
            <a:t>Bottleneck and performance issues</a:t>
          </a:r>
        </a:p>
      </dgm:t>
    </dgm:pt>
    <dgm:pt modelId="{CF673656-EC22-479D-B914-420843854212}" type="parTrans" cxnId="{21F61290-A93B-461B-BECE-DB38759577D4}">
      <dgm:prSet/>
      <dgm:spPr/>
      <dgm:t>
        <a:bodyPr/>
        <a:lstStyle/>
        <a:p>
          <a:endParaRPr lang="en-US"/>
        </a:p>
      </dgm:t>
    </dgm:pt>
    <dgm:pt modelId="{E534458E-3786-4846-9AD6-B84D2F424437}" type="sibTrans" cxnId="{21F61290-A93B-461B-BECE-DB38759577D4}">
      <dgm:prSet/>
      <dgm:spPr/>
      <dgm:t>
        <a:bodyPr/>
        <a:lstStyle/>
        <a:p>
          <a:endParaRPr lang="en-US"/>
        </a:p>
      </dgm:t>
    </dgm:pt>
    <dgm:pt modelId="{74120988-D7AA-44BA-9E2C-8F79E4B929AA}">
      <dgm:prSet/>
      <dgm:spPr/>
      <dgm:t>
        <a:bodyPr/>
        <a:lstStyle/>
        <a:p>
          <a:pPr>
            <a:lnSpc>
              <a:spcPct val="100000"/>
            </a:lnSpc>
            <a:defRPr b="1"/>
          </a:pPr>
          <a:r>
            <a:rPr lang="en-US"/>
            <a:t>Assumptions</a:t>
          </a:r>
        </a:p>
      </dgm:t>
    </dgm:pt>
    <dgm:pt modelId="{0970A535-0DC5-467B-BE85-0110CCD4AA49}" type="parTrans" cxnId="{76AD00DA-5F94-408B-9BC0-3CDE9812618F}">
      <dgm:prSet/>
      <dgm:spPr/>
      <dgm:t>
        <a:bodyPr/>
        <a:lstStyle/>
        <a:p>
          <a:endParaRPr lang="en-US"/>
        </a:p>
      </dgm:t>
    </dgm:pt>
    <dgm:pt modelId="{F36AF7F1-8273-47FB-A5FB-965836CABCED}" type="sibTrans" cxnId="{76AD00DA-5F94-408B-9BC0-3CDE9812618F}">
      <dgm:prSet/>
      <dgm:spPr/>
      <dgm:t>
        <a:bodyPr/>
        <a:lstStyle/>
        <a:p>
          <a:endParaRPr lang="en-US"/>
        </a:p>
      </dgm:t>
    </dgm:pt>
    <dgm:pt modelId="{BE3FAA46-D851-42C1-B122-9B2DEED10DC0}">
      <dgm:prSet/>
      <dgm:spPr/>
      <dgm:t>
        <a:bodyPr/>
        <a:lstStyle/>
        <a:p>
          <a:pPr>
            <a:lnSpc>
              <a:spcPct val="100000"/>
            </a:lnSpc>
          </a:pPr>
          <a:r>
            <a:rPr lang="en-US" i="0"/>
            <a:t>Availability of the Dogs</a:t>
          </a:r>
        </a:p>
      </dgm:t>
    </dgm:pt>
    <dgm:pt modelId="{5B67F02A-9692-4058-BAF7-8293493B5E2F}" type="parTrans" cxnId="{CCAE67EA-4B49-4B06-AA39-711AFC9A7065}">
      <dgm:prSet/>
      <dgm:spPr/>
      <dgm:t>
        <a:bodyPr/>
        <a:lstStyle/>
        <a:p>
          <a:endParaRPr lang="en-US"/>
        </a:p>
      </dgm:t>
    </dgm:pt>
    <dgm:pt modelId="{BBC58149-9281-4151-8DEC-076233A19EBB}" type="sibTrans" cxnId="{CCAE67EA-4B49-4B06-AA39-711AFC9A7065}">
      <dgm:prSet/>
      <dgm:spPr/>
      <dgm:t>
        <a:bodyPr/>
        <a:lstStyle/>
        <a:p>
          <a:endParaRPr lang="en-US"/>
        </a:p>
      </dgm:t>
    </dgm:pt>
    <dgm:pt modelId="{DD5D3CFB-2A46-4989-8069-0A3C8111C79C}">
      <dgm:prSet/>
      <dgm:spPr/>
      <dgm:t>
        <a:bodyPr/>
        <a:lstStyle/>
        <a:p>
          <a:pPr>
            <a:lnSpc>
              <a:spcPct val="100000"/>
            </a:lnSpc>
          </a:pPr>
          <a:r>
            <a:rPr lang="en-US" i="0"/>
            <a:t>Accuracy of the Information</a:t>
          </a:r>
        </a:p>
      </dgm:t>
    </dgm:pt>
    <dgm:pt modelId="{CFEC05DE-EAF8-4431-87EE-1D8654B0CD81}" type="parTrans" cxnId="{562B2BCE-D9C3-4459-AA72-BB1B193E9701}">
      <dgm:prSet/>
      <dgm:spPr/>
      <dgm:t>
        <a:bodyPr/>
        <a:lstStyle/>
        <a:p>
          <a:endParaRPr lang="en-US"/>
        </a:p>
      </dgm:t>
    </dgm:pt>
    <dgm:pt modelId="{8D3B0BD1-31CD-4FDD-95B0-1DF4E4B99CC2}" type="sibTrans" cxnId="{562B2BCE-D9C3-4459-AA72-BB1B193E9701}">
      <dgm:prSet/>
      <dgm:spPr/>
      <dgm:t>
        <a:bodyPr/>
        <a:lstStyle/>
        <a:p>
          <a:endParaRPr lang="en-US"/>
        </a:p>
      </dgm:t>
    </dgm:pt>
    <dgm:pt modelId="{C3C14AC0-FA45-491C-A9B8-000381522636}">
      <dgm:prSet/>
      <dgm:spPr/>
      <dgm:t>
        <a:bodyPr/>
        <a:lstStyle/>
        <a:p>
          <a:pPr>
            <a:lnSpc>
              <a:spcPct val="100000"/>
            </a:lnSpc>
          </a:pPr>
          <a:r>
            <a:rPr lang="en-US" i="0"/>
            <a:t>Honesty</a:t>
          </a:r>
        </a:p>
      </dgm:t>
    </dgm:pt>
    <dgm:pt modelId="{B46407BB-FCE8-484F-AD80-DC071A990A5A}" type="parTrans" cxnId="{2A6E9E0B-93A5-4CD5-A005-BDB215B67733}">
      <dgm:prSet/>
      <dgm:spPr/>
      <dgm:t>
        <a:bodyPr/>
        <a:lstStyle/>
        <a:p>
          <a:endParaRPr lang="en-US"/>
        </a:p>
      </dgm:t>
    </dgm:pt>
    <dgm:pt modelId="{A900FB02-D90D-452A-A9B4-946C05A15291}" type="sibTrans" cxnId="{2A6E9E0B-93A5-4CD5-A005-BDB215B67733}">
      <dgm:prSet/>
      <dgm:spPr/>
      <dgm:t>
        <a:bodyPr/>
        <a:lstStyle/>
        <a:p>
          <a:endParaRPr lang="en-US"/>
        </a:p>
      </dgm:t>
    </dgm:pt>
    <dgm:pt modelId="{F4332BC8-3739-467B-ACC2-FA0AEBA0E6EC}">
      <dgm:prSet/>
      <dgm:spPr/>
      <dgm:t>
        <a:bodyPr/>
        <a:lstStyle/>
        <a:p>
          <a:pPr>
            <a:lnSpc>
              <a:spcPct val="100000"/>
            </a:lnSpc>
          </a:pPr>
          <a:r>
            <a:rPr lang="en-US" i="0"/>
            <a:t>Technology</a:t>
          </a:r>
        </a:p>
      </dgm:t>
    </dgm:pt>
    <dgm:pt modelId="{30B3A38A-4D11-4198-81DC-46C47211FF5B}" type="parTrans" cxnId="{A3E65848-B4EA-40A2-B251-70126C42CB37}">
      <dgm:prSet/>
      <dgm:spPr/>
      <dgm:t>
        <a:bodyPr/>
        <a:lstStyle/>
        <a:p>
          <a:endParaRPr lang="en-US"/>
        </a:p>
      </dgm:t>
    </dgm:pt>
    <dgm:pt modelId="{5251DF1B-AADB-4263-8912-F7A3294FF392}" type="sibTrans" cxnId="{A3E65848-B4EA-40A2-B251-70126C42CB37}">
      <dgm:prSet/>
      <dgm:spPr/>
      <dgm:t>
        <a:bodyPr/>
        <a:lstStyle/>
        <a:p>
          <a:endParaRPr lang="en-US"/>
        </a:p>
      </dgm:t>
    </dgm:pt>
    <dgm:pt modelId="{64C264A9-9DE9-4613-87C2-09046A97DD5D}">
      <dgm:prSet/>
      <dgm:spPr/>
      <dgm:t>
        <a:bodyPr/>
        <a:lstStyle/>
        <a:p>
          <a:pPr>
            <a:lnSpc>
              <a:spcPct val="100000"/>
            </a:lnSpc>
          </a:pPr>
          <a:r>
            <a:rPr lang="en-US" i="0"/>
            <a:t>Community Response</a:t>
          </a:r>
        </a:p>
      </dgm:t>
    </dgm:pt>
    <dgm:pt modelId="{F6C394B1-3B16-4789-BAAA-39E1725E7483}" type="parTrans" cxnId="{2A19D406-30FE-4BCB-A89F-D1755E04DA88}">
      <dgm:prSet/>
      <dgm:spPr/>
      <dgm:t>
        <a:bodyPr/>
        <a:lstStyle/>
        <a:p>
          <a:endParaRPr lang="en-US"/>
        </a:p>
      </dgm:t>
    </dgm:pt>
    <dgm:pt modelId="{1563EB90-7F99-4E4F-9ADA-8319F951FB22}" type="sibTrans" cxnId="{2A19D406-30FE-4BCB-A89F-D1755E04DA88}">
      <dgm:prSet/>
      <dgm:spPr/>
      <dgm:t>
        <a:bodyPr/>
        <a:lstStyle/>
        <a:p>
          <a:endParaRPr lang="en-US"/>
        </a:p>
      </dgm:t>
    </dgm:pt>
    <dgm:pt modelId="{B65DFE2C-CA80-4986-970C-0C924835F8B0}" type="pres">
      <dgm:prSet presAssocID="{EB76DBE4-B78A-4968-ACC2-D8FD50CA5E6E}" presName="root" presStyleCnt="0">
        <dgm:presLayoutVars>
          <dgm:dir/>
          <dgm:resizeHandles val="exact"/>
        </dgm:presLayoutVars>
      </dgm:prSet>
      <dgm:spPr/>
    </dgm:pt>
    <dgm:pt modelId="{747B942F-E914-4856-8962-B6CD9F9A58A6}" type="pres">
      <dgm:prSet presAssocID="{A991CADE-F436-4354-95F7-1660FC3E2EEC}" presName="compNode" presStyleCnt="0"/>
      <dgm:spPr/>
    </dgm:pt>
    <dgm:pt modelId="{1486897C-3596-421D-9763-4040A063B8A8}" type="pres">
      <dgm:prSet presAssocID="{A991CADE-F436-4354-95F7-1660FC3E2E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9CFC86D-D200-44BE-939A-E21603AC1F43}" type="pres">
      <dgm:prSet presAssocID="{A991CADE-F436-4354-95F7-1660FC3E2EEC}" presName="iconSpace" presStyleCnt="0"/>
      <dgm:spPr/>
    </dgm:pt>
    <dgm:pt modelId="{0627B507-EE5C-4CE6-9C28-CDB757A135CA}" type="pres">
      <dgm:prSet presAssocID="{A991CADE-F436-4354-95F7-1660FC3E2EEC}" presName="parTx" presStyleLbl="revTx" presStyleIdx="0" presStyleCnt="4">
        <dgm:presLayoutVars>
          <dgm:chMax val="0"/>
          <dgm:chPref val="0"/>
        </dgm:presLayoutVars>
      </dgm:prSet>
      <dgm:spPr/>
    </dgm:pt>
    <dgm:pt modelId="{1895CC39-61C7-4F09-9348-5951DB228875}" type="pres">
      <dgm:prSet presAssocID="{A991CADE-F436-4354-95F7-1660FC3E2EEC}" presName="txSpace" presStyleCnt="0"/>
      <dgm:spPr/>
    </dgm:pt>
    <dgm:pt modelId="{2BEA3C33-774A-4E56-9E2D-0AA460DD06EB}" type="pres">
      <dgm:prSet presAssocID="{A991CADE-F436-4354-95F7-1660FC3E2EEC}" presName="desTx" presStyleLbl="revTx" presStyleIdx="1" presStyleCnt="4">
        <dgm:presLayoutVars/>
      </dgm:prSet>
      <dgm:spPr/>
    </dgm:pt>
    <dgm:pt modelId="{32A2AE96-DEC2-497C-AA53-553456CAC580}" type="pres">
      <dgm:prSet presAssocID="{7C3A24E8-F99A-49FD-95C0-592139E11685}" presName="sibTrans" presStyleCnt="0"/>
      <dgm:spPr/>
    </dgm:pt>
    <dgm:pt modelId="{00E81ACE-0459-4D19-A06A-2045FA39271A}" type="pres">
      <dgm:prSet presAssocID="{74120988-D7AA-44BA-9E2C-8F79E4B929AA}" presName="compNode" presStyleCnt="0"/>
      <dgm:spPr/>
    </dgm:pt>
    <dgm:pt modelId="{C0B81792-CE90-42A4-802F-80D12CEAA2F3}" type="pres">
      <dgm:prSet presAssocID="{74120988-D7AA-44BA-9E2C-8F79E4B929A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nd gear with solid fill"/>
        </a:ext>
      </dgm:extLst>
    </dgm:pt>
    <dgm:pt modelId="{C0352F47-862C-4F0A-949B-92D879734C9C}" type="pres">
      <dgm:prSet presAssocID="{74120988-D7AA-44BA-9E2C-8F79E4B929AA}" presName="iconSpace" presStyleCnt="0"/>
      <dgm:spPr/>
    </dgm:pt>
    <dgm:pt modelId="{6FD8A366-D3CE-419D-9D42-9FAEAADE2611}" type="pres">
      <dgm:prSet presAssocID="{74120988-D7AA-44BA-9E2C-8F79E4B929AA}" presName="parTx" presStyleLbl="revTx" presStyleIdx="2" presStyleCnt="4">
        <dgm:presLayoutVars>
          <dgm:chMax val="0"/>
          <dgm:chPref val="0"/>
        </dgm:presLayoutVars>
      </dgm:prSet>
      <dgm:spPr/>
    </dgm:pt>
    <dgm:pt modelId="{EA3F4A8D-D1A4-4FEF-B85A-B3EBA5346249}" type="pres">
      <dgm:prSet presAssocID="{74120988-D7AA-44BA-9E2C-8F79E4B929AA}" presName="txSpace" presStyleCnt="0"/>
      <dgm:spPr/>
    </dgm:pt>
    <dgm:pt modelId="{142E92B1-43A2-415C-859A-ED8E2ADB1B50}" type="pres">
      <dgm:prSet presAssocID="{74120988-D7AA-44BA-9E2C-8F79E4B929AA}" presName="desTx" presStyleLbl="revTx" presStyleIdx="3" presStyleCnt="4">
        <dgm:presLayoutVars/>
      </dgm:prSet>
      <dgm:spPr/>
    </dgm:pt>
  </dgm:ptLst>
  <dgm:cxnLst>
    <dgm:cxn modelId="{DE6B2D03-B459-4C72-A903-1AA80E6C5A66}" type="presOf" srcId="{A991CADE-F436-4354-95F7-1660FC3E2EEC}" destId="{0627B507-EE5C-4CE6-9C28-CDB757A135CA}" srcOrd="0" destOrd="0" presId="urn:microsoft.com/office/officeart/2018/2/layout/IconLabelDescriptionList"/>
    <dgm:cxn modelId="{2A19D406-30FE-4BCB-A89F-D1755E04DA88}" srcId="{74120988-D7AA-44BA-9E2C-8F79E4B929AA}" destId="{64C264A9-9DE9-4613-87C2-09046A97DD5D}" srcOrd="4" destOrd="0" parTransId="{F6C394B1-3B16-4789-BAAA-39E1725E7483}" sibTransId="{1563EB90-7F99-4E4F-9ADA-8319F951FB22}"/>
    <dgm:cxn modelId="{2A6E9E0B-93A5-4CD5-A005-BDB215B67733}" srcId="{74120988-D7AA-44BA-9E2C-8F79E4B929AA}" destId="{C3C14AC0-FA45-491C-A9B8-000381522636}" srcOrd="2" destOrd="0" parTransId="{B46407BB-FCE8-484F-AD80-DC071A990A5A}" sibTransId="{A900FB02-D90D-452A-A9B4-946C05A15291}"/>
    <dgm:cxn modelId="{B861610C-0961-4CC6-9C3D-93CF127EB30C}" type="presOf" srcId="{74120988-D7AA-44BA-9E2C-8F79E4B929AA}" destId="{6FD8A366-D3CE-419D-9D42-9FAEAADE2611}" srcOrd="0" destOrd="0" presId="urn:microsoft.com/office/officeart/2018/2/layout/IconLabelDescriptionList"/>
    <dgm:cxn modelId="{B0670314-58D9-426B-9B17-D98D10077FAC}" type="presOf" srcId="{8357804B-E779-4747-99CC-573596BCE929}" destId="{2BEA3C33-774A-4E56-9E2D-0AA460DD06EB}" srcOrd="0" destOrd="2" presId="urn:microsoft.com/office/officeart/2018/2/layout/IconLabelDescriptionList"/>
    <dgm:cxn modelId="{80EF9F1B-93AE-48F7-9D73-AE11F148CA3D}" type="presOf" srcId="{EB76DBE4-B78A-4968-ACC2-D8FD50CA5E6E}" destId="{B65DFE2C-CA80-4986-970C-0C924835F8B0}" srcOrd="0" destOrd="0" presId="urn:microsoft.com/office/officeart/2018/2/layout/IconLabelDescriptionList"/>
    <dgm:cxn modelId="{A0B74D29-BB09-43EE-B22A-C6702484BC29}" srcId="{A991CADE-F436-4354-95F7-1660FC3E2EEC}" destId="{8357804B-E779-4747-99CC-573596BCE929}" srcOrd="2" destOrd="0" parTransId="{2BF86301-9F7E-4562-B338-F0E78E838979}" sibTransId="{52453804-BDE3-4B81-93CC-DDCD1BF15738}"/>
    <dgm:cxn modelId="{64A2113B-CC4E-4A4E-AC30-0E91AC2FDAA9}" type="presOf" srcId="{F4332BC8-3739-467B-ACC2-FA0AEBA0E6EC}" destId="{142E92B1-43A2-415C-859A-ED8E2ADB1B50}" srcOrd="0" destOrd="3" presId="urn:microsoft.com/office/officeart/2018/2/layout/IconLabelDescriptionList"/>
    <dgm:cxn modelId="{02F90845-A959-463E-8442-226B7EC6F47D}" srcId="{A991CADE-F436-4354-95F7-1660FC3E2EEC}" destId="{C2559B29-A046-4EC6-9281-53BD6DD09776}" srcOrd="1" destOrd="0" parTransId="{3EC095FC-E9BA-425F-B57A-52103C7CAB12}" sibTransId="{57C50052-2E8F-463C-A016-2E32037B1CD3}"/>
    <dgm:cxn modelId="{A3E65848-B4EA-40A2-B251-70126C42CB37}" srcId="{74120988-D7AA-44BA-9E2C-8F79E4B929AA}" destId="{F4332BC8-3739-467B-ACC2-FA0AEBA0E6EC}" srcOrd="3" destOrd="0" parTransId="{30B3A38A-4D11-4198-81DC-46C47211FF5B}" sibTransId="{5251DF1B-AADB-4263-8912-F7A3294FF392}"/>
    <dgm:cxn modelId="{8D6D7D4D-64E1-4905-99E2-BF9C54698BA3}" type="presOf" srcId="{DD5D3CFB-2A46-4989-8069-0A3C8111C79C}" destId="{142E92B1-43A2-415C-859A-ED8E2ADB1B50}" srcOrd="0" destOrd="1" presId="urn:microsoft.com/office/officeart/2018/2/layout/IconLabelDescriptionList"/>
    <dgm:cxn modelId="{0385D955-73C0-42AA-9DDF-617952E7808C}" type="presOf" srcId="{C3C14AC0-FA45-491C-A9B8-000381522636}" destId="{142E92B1-43A2-415C-859A-ED8E2ADB1B50}" srcOrd="0" destOrd="2" presId="urn:microsoft.com/office/officeart/2018/2/layout/IconLabelDescriptionList"/>
    <dgm:cxn modelId="{51C44577-686F-448C-918A-32E038E97375}" type="presOf" srcId="{3F9FC2D9-1E8B-445C-BF20-4FA5F158831C}" destId="{2BEA3C33-774A-4E56-9E2D-0AA460DD06EB}" srcOrd="0" destOrd="4" presId="urn:microsoft.com/office/officeart/2018/2/layout/IconLabelDescriptionList"/>
    <dgm:cxn modelId="{4EF81C88-CC7F-4DEB-8185-D6517CEB8ED0}" type="presOf" srcId="{E413B7D0-0143-4335-8C82-ACF9643715C2}" destId="{2BEA3C33-774A-4E56-9E2D-0AA460DD06EB}" srcOrd="0" destOrd="0" presId="urn:microsoft.com/office/officeart/2018/2/layout/IconLabelDescriptionList"/>
    <dgm:cxn modelId="{F98AF78E-504C-4AF5-9820-3D518B9222A6}" type="presOf" srcId="{40AE369F-A756-4604-AA13-AB0920024D05}" destId="{2BEA3C33-774A-4E56-9E2D-0AA460DD06EB}" srcOrd="0" destOrd="3" presId="urn:microsoft.com/office/officeart/2018/2/layout/IconLabelDescriptionList"/>
    <dgm:cxn modelId="{21F61290-A93B-461B-BECE-DB38759577D4}" srcId="{A991CADE-F436-4354-95F7-1660FC3E2EEC}" destId="{3F9FC2D9-1E8B-445C-BF20-4FA5F158831C}" srcOrd="4" destOrd="0" parTransId="{CF673656-EC22-479D-B914-420843854212}" sibTransId="{E534458E-3786-4846-9AD6-B84D2F424437}"/>
    <dgm:cxn modelId="{50CAFBAE-27C1-429F-A36B-AB643F39FA7B}" srcId="{A991CADE-F436-4354-95F7-1660FC3E2EEC}" destId="{E413B7D0-0143-4335-8C82-ACF9643715C2}" srcOrd="0" destOrd="0" parTransId="{E6884D21-DDBC-4983-A455-7A4776EE002F}" sibTransId="{124F6829-F9D0-4043-BF54-7BB8609C4289}"/>
    <dgm:cxn modelId="{94DC6AB6-1E07-483C-9063-6AA4971403D5}" srcId="{A991CADE-F436-4354-95F7-1660FC3E2EEC}" destId="{40AE369F-A756-4604-AA13-AB0920024D05}" srcOrd="3" destOrd="0" parTransId="{E097C5F1-2819-474B-A4C5-EA44A5AD5EE0}" sibTransId="{A4A3683D-F4AA-4AC2-B3B5-47DFFE7FBF7A}"/>
    <dgm:cxn modelId="{562B2BCE-D9C3-4459-AA72-BB1B193E9701}" srcId="{74120988-D7AA-44BA-9E2C-8F79E4B929AA}" destId="{DD5D3CFB-2A46-4989-8069-0A3C8111C79C}" srcOrd="1" destOrd="0" parTransId="{CFEC05DE-EAF8-4431-87EE-1D8654B0CD81}" sibTransId="{8D3B0BD1-31CD-4FDD-95B0-1DF4E4B99CC2}"/>
    <dgm:cxn modelId="{95DB71CF-D61C-4391-8B91-13CA92C4D617}" type="presOf" srcId="{BE3FAA46-D851-42C1-B122-9B2DEED10DC0}" destId="{142E92B1-43A2-415C-859A-ED8E2ADB1B50}" srcOrd="0" destOrd="0" presId="urn:microsoft.com/office/officeart/2018/2/layout/IconLabelDescriptionList"/>
    <dgm:cxn modelId="{76AD00DA-5F94-408B-9BC0-3CDE9812618F}" srcId="{EB76DBE4-B78A-4968-ACC2-D8FD50CA5E6E}" destId="{74120988-D7AA-44BA-9E2C-8F79E4B929AA}" srcOrd="1" destOrd="0" parTransId="{0970A535-0DC5-467B-BE85-0110CCD4AA49}" sibTransId="{F36AF7F1-8273-47FB-A5FB-965836CABCED}"/>
    <dgm:cxn modelId="{585ED7E0-D8B5-4B31-8DC5-8C09F969F364}" srcId="{EB76DBE4-B78A-4968-ACC2-D8FD50CA5E6E}" destId="{A991CADE-F436-4354-95F7-1660FC3E2EEC}" srcOrd="0" destOrd="0" parTransId="{B763472E-14D3-4B8B-8557-747D7942383B}" sibTransId="{7C3A24E8-F99A-49FD-95C0-592139E11685}"/>
    <dgm:cxn modelId="{CCAE67EA-4B49-4B06-AA39-711AFC9A7065}" srcId="{74120988-D7AA-44BA-9E2C-8F79E4B929AA}" destId="{BE3FAA46-D851-42C1-B122-9B2DEED10DC0}" srcOrd="0" destOrd="0" parTransId="{5B67F02A-9692-4058-BAF7-8293493B5E2F}" sibTransId="{BBC58149-9281-4151-8DEC-076233A19EBB}"/>
    <dgm:cxn modelId="{B762F7EE-B2AE-4B5F-AF8F-8D29539EA794}" type="presOf" srcId="{64C264A9-9DE9-4613-87C2-09046A97DD5D}" destId="{142E92B1-43A2-415C-859A-ED8E2ADB1B50}" srcOrd="0" destOrd="4" presId="urn:microsoft.com/office/officeart/2018/2/layout/IconLabelDescriptionList"/>
    <dgm:cxn modelId="{3EDE52FA-F561-4948-8467-70AAD6EAF52A}" type="presOf" srcId="{C2559B29-A046-4EC6-9281-53BD6DD09776}" destId="{2BEA3C33-774A-4E56-9E2D-0AA460DD06EB}" srcOrd="0" destOrd="1" presId="urn:microsoft.com/office/officeart/2018/2/layout/IconLabelDescriptionList"/>
    <dgm:cxn modelId="{3B787B7C-7D9E-4047-A8CA-CF7DC2F6702B}" type="presParOf" srcId="{B65DFE2C-CA80-4986-970C-0C924835F8B0}" destId="{747B942F-E914-4856-8962-B6CD9F9A58A6}" srcOrd="0" destOrd="0" presId="urn:microsoft.com/office/officeart/2018/2/layout/IconLabelDescriptionList"/>
    <dgm:cxn modelId="{5D6761C2-86BA-414A-880F-CBB606FA2281}" type="presParOf" srcId="{747B942F-E914-4856-8962-B6CD9F9A58A6}" destId="{1486897C-3596-421D-9763-4040A063B8A8}" srcOrd="0" destOrd="0" presId="urn:microsoft.com/office/officeart/2018/2/layout/IconLabelDescriptionList"/>
    <dgm:cxn modelId="{73CD6D80-4503-4404-88A8-5C750B111922}" type="presParOf" srcId="{747B942F-E914-4856-8962-B6CD9F9A58A6}" destId="{89CFC86D-D200-44BE-939A-E21603AC1F43}" srcOrd="1" destOrd="0" presId="urn:microsoft.com/office/officeart/2018/2/layout/IconLabelDescriptionList"/>
    <dgm:cxn modelId="{CDBA9465-1591-4642-9003-5116DD1AC40C}" type="presParOf" srcId="{747B942F-E914-4856-8962-B6CD9F9A58A6}" destId="{0627B507-EE5C-4CE6-9C28-CDB757A135CA}" srcOrd="2" destOrd="0" presId="urn:microsoft.com/office/officeart/2018/2/layout/IconLabelDescriptionList"/>
    <dgm:cxn modelId="{87180366-D7DD-4B0A-8713-8D212FC61BD8}" type="presParOf" srcId="{747B942F-E914-4856-8962-B6CD9F9A58A6}" destId="{1895CC39-61C7-4F09-9348-5951DB228875}" srcOrd="3" destOrd="0" presId="urn:microsoft.com/office/officeart/2018/2/layout/IconLabelDescriptionList"/>
    <dgm:cxn modelId="{33A2FC71-F80E-4FF0-87C2-F4FAF945FD67}" type="presParOf" srcId="{747B942F-E914-4856-8962-B6CD9F9A58A6}" destId="{2BEA3C33-774A-4E56-9E2D-0AA460DD06EB}" srcOrd="4" destOrd="0" presId="urn:microsoft.com/office/officeart/2018/2/layout/IconLabelDescriptionList"/>
    <dgm:cxn modelId="{51DEE1A3-08F4-46F1-9C29-475AC8DF901F}" type="presParOf" srcId="{B65DFE2C-CA80-4986-970C-0C924835F8B0}" destId="{32A2AE96-DEC2-497C-AA53-553456CAC580}" srcOrd="1" destOrd="0" presId="urn:microsoft.com/office/officeart/2018/2/layout/IconLabelDescriptionList"/>
    <dgm:cxn modelId="{6F23195D-0875-429E-AAA2-99A3F2612AD9}" type="presParOf" srcId="{B65DFE2C-CA80-4986-970C-0C924835F8B0}" destId="{00E81ACE-0459-4D19-A06A-2045FA39271A}" srcOrd="2" destOrd="0" presId="urn:microsoft.com/office/officeart/2018/2/layout/IconLabelDescriptionList"/>
    <dgm:cxn modelId="{60EEBB85-759F-4998-87E3-BC4C7F9550C3}" type="presParOf" srcId="{00E81ACE-0459-4D19-A06A-2045FA39271A}" destId="{C0B81792-CE90-42A4-802F-80D12CEAA2F3}" srcOrd="0" destOrd="0" presId="urn:microsoft.com/office/officeart/2018/2/layout/IconLabelDescriptionList"/>
    <dgm:cxn modelId="{F0903C18-6DC8-4059-A814-8C3374E91F1E}" type="presParOf" srcId="{00E81ACE-0459-4D19-A06A-2045FA39271A}" destId="{C0352F47-862C-4F0A-949B-92D879734C9C}" srcOrd="1" destOrd="0" presId="urn:microsoft.com/office/officeart/2018/2/layout/IconLabelDescriptionList"/>
    <dgm:cxn modelId="{A948C6C7-B4CD-4943-978C-39F6305108A9}" type="presParOf" srcId="{00E81ACE-0459-4D19-A06A-2045FA39271A}" destId="{6FD8A366-D3CE-419D-9D42-9FAEAADE2611}" srcOrd="2" destOrd="0" presId="urn:microsoft.com/office/officeart/2018/2/layout/IconLabelDescriptionList"/>
    <dgm:cxn modelId="{4334C747-5143-4987-9DED-755C0508432F}" type="presParOf" srcId="{00E81ACE-0459-4D19-A06A-2045FA39271A}" destId="{EA3F4A8D-D1A4-4FEF-B85A-B3EBA5346249}" srcOrd="3" destOrd="0" presId="urn:microsoft.com/office/officeart/2018/2/layout/IconLabelDescriptionList"/>
    <dgm:cxn modelId="{985BF3B6-B6A5-41B6-8C1C-7A2C40A526DB}" type="presParOf" srcId="{00E81ACE-0459-4D19-A06A-2045FA39271A}" destId="{142E92B1-43A2-415C-859A-ED8E2ADB1B5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897C-3596-421D-9763-4040A063B8A8}">
      <dsp:nvSpPr>
        <dsp:cNvPr id="0" name=""/>
        <dsp:cNvSpPr/>
      </dsp:nvSpPr>
      <dsp:spPr>
        <a:xfrm>
          <a:off x="765914" y="2722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7B507-EE5C-4CE6-9C28-CDB757A135CA}">
      <dsp:nvSpPr>
        <dsp:cNvPr id="0" name=""/>
        <dsp:cNvSpPr/>
      </dsp:nvSpPr>
      <dsp:spPr>
        <a:xfrm>
          <a:off x="765914" y="171717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Risks:</a:t>
          </a:r>
        </a:p>
      </dsp:txBody>
      <dsp:txXfrm>
        <a:off x="765914" y="1717177"/>
        <a:ext cx="4320000" cy="648000"/>
      </dsp:txXfrm>
    </dsp:sp>
    <dsp:sp modelId="{2BEA3C33-774A-4E56-9E2D-0AA460DD06EB}">
      <dsp:nvSpPr>
        <dsp:cNvPr id="0" name=""/>
        <dsp:cNvSpPr/>
      </dsp:nvSpPr>
      <dsp:spPr>
        <a:xfrm>
          <a:off x="765914" y="2447944"/>
          <a:ext cx="4320000" cy="1717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accuracy </a:t>
          </a:r>
        </a:p>
        <a:p>
          <a:pPr marL="0" lvl="0" indent="0" algn="l" defTabSz="755650">
            <a:lnSpc>
              <a:spcPct val="100000"/>
            </a:lnSpc>
            <a:spcBef>
              <a:spcPct val="0"/>
            </a:spcBef>
            <a:spcAft>
              <a:spcPct val="35000"/>
            </a:spcAft>
            <a:buNone/>
          </a:pPr>
          <a:r>
            <a:rPr lang="en-US" sz="1700" kern="1200"/>
            <a:t>Security concerns</a:t>
          </a:r>
        </a:p>
        <a:p>
          <a:pPr marL="0" lvl="0" indent="0" algn="l" defTabSz="755650">
            <a:lnSpc>
              <a:spcPct val="100000"/>
            </a:lnSpc>
            <a:spcBef>
              <a:spcPct val="0"/>
            </a:spcBef>
            <a:spcAft>
              <a:spcPct val="35000"/>
            </a:spcAft>
            <a:buNone/>
          </a:pPr>
          <a:r>
            <a:rPr lang="en-US" sz="1700" kern="1200"/>
            <a:t>User Error</a:t>
          </a:r>
        </a:p>
        <a:p>
          <a:pPr marL="0" lvl="0" indent="0" algn="l" defTabSz="755650">
            <a:lnSpc>
              <a:spcPct val="100000"/>
            </a:lnSpc>
            <a:spcBef>
              <a:spcPct val="0"/>
            </a:spcBef>
            <a:spcAft>
              <a:spcPct val="35000"/>
            </a:spcAft>
            <a:buNone/>
          </a:pPr>
          <a:r>
            <a:rPr lang="en-US" sz="1700" kern="1200"/>
            <a:t>Integration with other services/applications</a:t>
          </a:r>
        </a:p>
        <a:p>
          <a:pPr marL="0" lvl="0" indent="0" algn="l" defTabSz="755650">
            <a:lnSpc>
              <a:spcPct val="100000"/>
            </a:lnSpc>
            <a:spcBef>
              <a:spcPct val="0"/>
            </a:spcBef>
            <a:spcAft>
              <a:spcPct val="35000"/>
            </a:spcAft>
            <a:buNone/>
          </a:pPr>
          <a:r>
            <a:rPr lang="en-US" sz="1700" kern="1200"/>
            <a:t>Bottleneck and performance issues</a:t>
          </a:r>
        </a:p>
      </dsp:txBody>
      <dsp:txXfrm>
        <a:off x="765914" y="2447944"/>
        <a:ext cx="4320000" cy="1717631"/>
      </dsp:txXfrm>
    </dsp:sp>
    <dsp:sp modelId="{C0B81792-CE90-42A4-802F-80D12CEAA2F3}">
      <dsp:nvSpPr>
        <dsp:cNvPr id="0" name=""/>
        <dsp:cNvSpPr/>
      </dsp:nvSpPr>
      <dsp:spPr>
        <a:xfrm>
          <a:off x="5841914" y="27228"/>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8A366-D3CE-419D-9D42-9FAEAADE2611}">
      <dsp:nvSpPr>
        <dsp:cNvPr id="0" name=""/>
        <dsp:cNvSpPr/>
      </dsp:nvSpPr>
      <dsp:spPr>
        <a:xfrm>
          <a:off x="5841914" y="171717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Assumptions</a:t>
          </a:r>
        </a:p>
      </dsp:txBody>
      <dsp:txXfrm>
        <a:off x="5841914" y="1717177"/>
        <a:ext cx="4320000" cy="648000"/>
      </dsp:txXfrm>
    </dsp:sp>
    <dsp:sp modelId="{142E92B1-43A2-415C-859A-ED8E2ADB1B50}">
      <dsp:nvSpPr>
        <dsp:cNvPr id="0" name=""/>
        <dsp:cNvSpPr/>
      </dsp:nvSpPr>
      <dsp:spPr>
        <a:xfrm>
          <a:off x="5841914" y="2447944"/>
          <a:ext cx="4320000" cy="1717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i="0" kern="1200"/>
            <a:t>Availability of the Dogs</a:t>
          </a:r>
        </a:p>
        <a:p>
          <a:pPr marL="0" lvl="0" indent="0" algn="l" defTabSz="755650">
            <a:lnSpc>
              <a:spcPct val="100000"/>
            </a:lnSpc>
            <a:spcBef>
              <a:spcPct val="0"/>
            </a:spcBef>
            <a:spcAft>
              <a:spcPct val="35000"/>
            </a:spcAft>
            <a:buNone/>
          </a:pPr>
          <a:r>
            <a:rPr lang="en-US" sz="1700" i="0" kern="1200"/>
            <a:t>Accuracy of the Information</a:t>
          </a:r>
        </a:p>
        <a:p>
          <a:pPr marL="0" lvl="0" indent="0" algn="l" defTabSz="755650">
            <a:lnSpc>
              <a:spcPct val="100000"/>
            </a:lnSpc>
            <a:spcBef>
              <a:spcPct val="0"/>
            </a:spcBef>
            <a:spcAft>
              <a:spcPct val="35000"/>
            </a:spcAft>
            <a:buNone/>
          </a:pPr>
          <a:r>
            <a:rPr lang="en-US" sz="1700" i="0" kern="1200"/>
            <a:t>Honesty</a:t>
          </a:r>
        </a:p>
        <a:p>
          <a:pPr marL="0" lvl="0" indent="0" algn="l" defTabSz="755650">
            <a:lnSpc>
              <a:spcPct val="100000"/>
            </a:lnSpc>
            <a:spcBef>
              <a:spcPct val="0"/>
            </a:spcBef>
            <a:spcAft>
              <a:spcPct val="35000"/>
            </a:spcAft>
            <a:buNone/>
          </a:pPr>
          <a:r>
            <a:rPr lang="en-US" sz="1700" i="0" kern="1200"/>
            <a:t>Technology</a:t>
          </a:r>
        </a:p>
        <a:p>
          <a:pPr marL="0" lvl="0" indent="0" algn="l" defTabSz="755650">
            <a:lnSpc>
              <a:spcPct val="100000"/>
            </a:lnSpc>
            <a:spcBef>
              <a:spcPct val="0"/>
            </a:spcBef>
            <a:spcAft>
              <a:spcPct val="35000"/>
            </a:spcAft>
            <a:buNone/>
          </a:pPr>
          <a:r>
            <a:rPr lang="en-US" sz="1700" i="0" kern="1200"/>
            <a:t>Community Response</a:t>
          </a:r>
        </a:p>
      </dsp:txBody>
      <dsp:txXfrm>
        <a:off x="5841914" y="2447944"/>
        <a:ext cx="4320000" cy="171763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7821F-91F5-478D-A5F7-5D7638E132B6}" type="datetimeFigureOut">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4B986-8EBD-47C3-9F14-946FB168A62F}" type="slidenum">
              <a:t>‹#›</a:t>
            </a:fld>
            <a:endParaRPr lang="en-US"/>
          </a:p>
        </p:txBody>
      </p:sp>
    </p:spTree>
    <p:extLst>
      <p:ext uri="{BB962C8B-B14F-4D97-AF65-F5344CB8AC3E}">
        <p14:creationId xmlns:p14="http://schemas.microsoft.com/office/powerpoint/2010/main" val="225646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The Business Need</a:t>
            </a:r>
            <a:r>
              <a:rPr lang="en-US"/>
              <a:t>: </a:t>
            </a:r>
          </a:p>
          <a:p>
            <a:pPr marL="285750" indent="-285750">
              <a:buFont typeface="Arial,Sans-Serif"/>
              <a:buChar char="•"/>
            </a:pPr>
            <a:r>
              <a:rPr lang="en-US"/>
              <a:t>The dog adoption database will provide a centralized place for having information about dogs available for adoption, adopters, and the adoption process itself. This will make it easier to access information and streamline communication between all parties involved. </a:t>
            </a:r>
            <a:endParaRPr lang="en-US">
              <a:ea typeface="Calibri"/>
              <a:cs typeface="Calibri"/>
            </a:endParaRPr>
          </a:p>
          <a:p>
            <a:pPr marL="285750" indent="-285750">
              <a:buFont typeface="Arial,Sans-Serif"/>
              <a:buChar char="•"/>
            </a:pPr>
            <a:r>
              <a:rPr lang="en-US"/>
              <a:t>The database will also help expedite the process and make sure things run smoothly for both the adopters and our organization. This will lead to more successful adoptions and dogs will go to their forever homes. </a:t>
            </a:r>
            <a:endParaRPr lang="en-US">
              <a:ea typeface="Calibri"/>
              <a:cs typeface="Calibri"/>
            </a:endParaRPr>
          </a:p>
          <a:p>
            <a:pPr marL="285750" indent="-285750">
              <a:buFont typeface="Arial,Sans-Serif"/>
              <a:buChar char="•"/>
            </a:pPr>
            <a:r>
              <a:rPr lang="en-US"/>
              <a:t>Potential adopters will be able to filter to match dogs based on certain criteria, such as breed, size, age and lifestyle preferences. This will lead to more successful matches between the dog and adopter. </a:t>
            </a:r>
            <a:endParaRPr lang="en-US">
              <a:ea typeface="Calibri"/>
              <a:cs typeface="Calibri"/>
            </a:endParaRPr>
          </a:p>
          <a:p>
            <a:pPr marL="285750" indent="-285750">
              <a:buFont typeface="Arial,Sans-Serif"/>
              <a:buChar char="•"/>
            </a:pPr>
            <a:r>
              <a:rPr lang="en-US"/>
              <a:t>With the database and the data we collect, we'll be able to make informed decisions about how to best market and leave room for long-term planning. We'll be able to promote adoption events, share success stories, and even ask for volunteers through this database. </a:t>
            </a:r>
            <a:endParaRPr lang="en-US">
              <a:ea typeface="Calibri"/>
              <a:cs typeface="Calibri"/>
            </a:endParaRPr>
          </a:p>
          <a:p>
            <a:pPr marL="285750" indent="-285750">
              <a:buFont typeface="Arial,Sans-Serif"/>
              <a:buChar char="•"/>
            </a:pPr>
            <a:endParaRPr lang="en-US">
              <a:ea typeface="Calibri"/>
              <a:cs typeface="Calibri"/>
            </a:endParaRPr>
          </a:p>
          <a:p>
            <a:r>
              <a:rPr lang="en-US" u="sng"/>
              <a:t>The Goal</a:t>
            </a:r>
            <a:r>
              <a:rPr lang="en-US"/>
              <a:t>: </a:t>
            </a:r>
          </a:p>
          <a:p>
            <a:pPr marL="285750" indent="-285750">
              <a:buFont typeface="Arial,Sans-Serif"/>
              <a:buChar char="•"/>
            </a:pPr>
            <a:r>
              <a:rPr lang="en-US"/>
              <a:t>Similarly to the business need, the goal of the dog adoption database is to facilitate the successful matching of dogs in need of homes with the proper adopter while also making sure everything runs smoothly in the process. </a:t>
            </a:r>
          </a:p>
          <a:p>
            <a:pPr marL="285750" indent="-285750">
              <a:buFont typeface="Arial,Sans-Serif"/>
              <a:buChar char="•"/>
            </a:pPr>
            <a:r>
              <a:rPr lang="en-US"/>
              <a:t>We want to be able to manage information related to the dogs available for adoption and have everything in one place. </a:t>
            </a:r>
            <a:endParaRPr lang="en-US">
              <a:ea typeface="Calibri"/>
              <a:cs typeface="Calibri"/>
            </a:endParaRPr>
          </a:p>
          <a:p>
            <a:pPr marL="285750" indent="-285750">
              <a:buFont typeface="Arial,Sans-Serif"/>
              <a:buChar char="•"/>
            </a:pPr>
            <a:r>
              <a:rPr lang="en-US"/>
              <a:t>We also want to have filters or ways to pair dogs with potential adopters that would be on the best factors for the adopter. We want to reduce the risk of dogs being returned or having to re-home the dogs. </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3A4B986-8EBD-47C3-9F14-946FB168A62F}" type="slidenum">
              <a:t>2</a:t>
            </a:fld>
            <a:endParaRPr lang="en-US"/>
          </a:p>
        </p:txBody>
      </p:sp>
    </p:spTree>
    <p:extLst>
      <p:ext uri="{BB962C8B-B14F-4D97-AF65-F5344CB8AC3E}">
        <p14:creationId xmlns:p14="http://schemas.microsoft.com/office/powerpoint/2010/main" val="151612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Needed applications table as bridge table for dogs and adopters; had to get rid of dog description due to multiple values in a single column, </a:t>
            </a:r>
          </a:p>
        </p:txBody>
      </p:sp>
      <p:sp>
        <p:nvSpPr>
          <p:cNvPr id="4" name="Slide Number Placeholder 3"/>
          <p:cNvSpPr>
            <a:spLocks noGrp="1"/>
          </p:cNvSpPr>
          <p:nvPr>
            <p:ph type="sldNum" sz="quarter" idx="5"/>
          </p:nvPr>
        </p:nvSpPr>
        <p:spPr/>
        <p:txBody>
          <a:bodyPr/>
          <a:lstStyle/>
          <a:p>
            <a:fld id="{93A4B986-8EBD-47C3-9F14-946FB168A62F}" type="slidenum">
              <a:rPr lang="en-US"/>
              <a:t>6</a:t>
            </a:fld>
            <a:endParaRPr lang="en-US"/>
          </a:p>
        </p:txBody>
      </p:sp>
    </p:spTree>
    <p:extLst>
      <p:ext uri="{BB962C8B-B14F-4D97-AF65-F5344CB8AC3E}">
        <p14:creationId xmlns:p14="http://schemas.microsoft.com/office/powerpoint/2010/main" val="183880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are some risks and assumptions that we had for our project:</a:t>
            </a:r>
          </a:p>
          <a:p>
            <a:endParaRPr lang="en-US"/>
          </a:p>
          <a:p>
            <a:r>
              <a:rPr lang="en-US" u="sng"/>
              <a:t>Risks/Issues</a:t>
            </a:r>
            <a:r>
              <a:rPr lang="en-US"/>
              <a:t>: </a:t>
            </a:r>
            <a:endParaRPr lang="en-US">
              <a:ea typeface="Calibri"/>
              <a:cs typeface="Calibri"/>
            </a:endParaRPr>
          </a:p>
          <a:p>
            <a:pPr marL="285750" indent="-285750">
              <a:buFont typeface="Arial"/>
              <a:buChar char="•"/>
            </a:pPr>
            <a:r>
              <a:rPr lang="en-US" i="1"/>
              <a:t>Data Security</a:t>
            </a:r>
            <a:r>
              <a:rPr lang="en-US"/>
              <a:t> – With having so much data on actual adopters, we are at risk for potential data breaches. This includes the personal details of the adopters or even medical records of dogs, even though they are not protected by HIPAA. We want to make sure we have security measures in place, and limited access to certain information. If we are working with other applications, we may have to share sensitive data, so there could be some weaknesses in these systems. </a:t>
            </a:r>
            <a:endParaRPr lang="en-US">
              <a:ea typeface="Calibri" panose="020F0502020204030204"/>
              <a:cs typeface="Calibri" panose="020F0502020204030204"/>
            </a:endParaRPr>
          </a:p>
          <a:p>
            <a:pPr marL="285750" indent="-285750">
              <a:buFont typeface="Arial"/>
              <a:buChar char="•"/>
            </a:pPr>
            <a:r>
              <a:rPr lang="en-US" i="1"/>
              <a:t>Data Accuracy </a:t>
            </a:r>
            <a:r>
              <a:rPr lang="en-US"/>
              <a:t>- Sometimes the applications can be inaccurate which could lead to errors in the application process. We would need to make sure the fields are listed as required or for the fields that are not, making sure it is labeled correctly. We would also want to train our staff to properly input the information as well. </a:t>
            </a:r>
            <a:endParaRPr lang="en-US">
              <a:ea typeface="Calibri" panose="020F0502020204030204"/>
              <a:cs typeface="Calibri" panose="020F0502020204030204"/>
            </a:endParaRPr>
          </a:p>
          <a:p>
            <a:pPr marL="285750" indent="-285750">
              <a:buFont typeface="Arial"/>
              <a:buChar char="•"/>
            </a:pPr>
            <a:r>
              <a:rPr lang="en-US" i="1"/>
              <a:t>System Performance </a:t>
            </a:r>
            <a:r>
              <a:rPr lang="en-US"/>
              <a:t>- We want to make sure that the database can be properly used on different systems. We don't want to have delays in processing applications. We would want to make sure we have reliable systems to help run this. </a:t>
            </a:r>
            <a:endParaRPr lang="en-US">
              <a:ea typeface="Calibri" panose="020F0502020204030204"/>
              <a:cs typeface="Calibri" panose="020F0502020204030204"/>
            </a:endParaRPr>
          </a:p>
          <a:p>
            <a:pPr marL="285750" indent="-285750">
              <a:buFont typeface="Arial"/>
              <a:buChar char="•"/>
            </a:pPr>
            <a:r>
              <a:rPr lang="en-US" i="1"/>
              <a:t>Legal Compliance</a:t>
            </a:r>
            <a:r>
              <a:rPr lang="en-US"/>
              <a:t> - We need to make sure since we have access to first-party data that we are being compliant with all applicable laws. We wouldn't want to be fined or given other consequences. </a:t>
            </a:r>
            <a:endParaRPr lang="en-US">
              <a:ea typeface="Calibri" panose="020F0502020204030204"/>
              <a:cs typeface="Calibri" panose="020F0502020204030204"/>
            </a:endParaRPr>
          </a:p>
          <a:p>
            <a:pPr marL="285750" indent="-285750">
              <a:buFont typeface="Arial"/>
              <a:buChar char="•"/>
            </a:pPr>
            <a:r>
              <a:rPr lang="en-US" i="1"/>
              <a:t>Integration with other Services or Applications</a:t>
            </a:r>
            <a:r>
              <a:rPr lang="en-US"/>
              <a:t>: Working with another platform could lead to compatibility issues which could cause errors in the data or even the functionality of the database. We also would have to depend on the other application to be working at all times. </a:t>
            </a:r>
            <a:endParaRPr lang="en-US">
              <a:ea typeface="Calibri"/>
              <a:cs typeface="Calibri"/>
            </a:endParaRPr>
          </a:p>
          <a:p>
            <a:endParaRPr lang="en-US">
              <a:ea typeface="Calibri"/>
              <a:cs typeface="Calibri"/>
            </a:endParaRPr>
          </a:p>
          <a:p>
            <a:r>
              <a:rPr lang="en-US">
                <a:ea typeface="Calibri"/>
                <a:cs typeface="Calibri"/>
              </a:rPr>
              <a:t>Assumptions</a:t>
            </a:r>
            <a:endParaRPr lang="en-US"/>
          </a:p>
          <a:p>
            <a:pPr marL="171450" indent="-171450">
              <a:lnSpc>
                <a:spcPct val="90000"/>
              </a:lnSpc>
              <a:spcBef>
                <a:spcPts val="1000"/>
              </a:spcBef>
              <a:buFont typeface="Arial"/>
              <a:buChar char="•"/>
            </a:pPr>
            <a:r>
              <a:rPr lang="en-US" i="1"/>
              <a:t>Availability of the Dogs</a:t>
            </a:r>
            <a:r>
              <a:rPr lang="en-US"/>
              <a:t>: In the database, it may seem like a dog is available, but real time availability may vary and dogs can be adopted or become unavailable before being updated in the system. </a:t>
            </a:r>
            <a:endParaRPr lang="en-US">
              <a:ea typeface="Calibri" panose="020F0502020204030204"/>
              <a:cs typeface="Calibri" panose="020F0502020204030204"/>
            </a:endParaRPr>
          </a:p>
          <a:p>
            <a:pPr marL="171450" indent="-171450">
              <a:lnSpc>
                <a:spcPct val="90000"/>
              </a:lnSpc>
              <a:spcBef>
                <a:spcPts val="1000"/>
              </a:spcBef>
              <a:buFont typeface="Arial"/>
              <a:buChar char="•"/>
            </a:pPr>
            <a:r>
              <a:rPr lang="en-US" i="1"/>
              <a:t>Accuracy of the Information</a:t>
            </a:r>
            <a:r>
              <a:rPr lang="en-US"/>
              <a:t>: Humans are putting in the information about the dog, including their breed, age or even their medical history, errors are bound to occur. We would like it to be accurate and up-to-date, but errors can happen. </a:t>
            </a:r>
            <a:endParaRPr lang="en-US">
              <a:cs typeface="Calibri"/>
            </a:endParaRPr>
          </a:p>
          <a:p>
            <a:pPr marL="171450" indent="-171450">
              <a:lnSpc>
                <a:spcPct val="90000"/>
              </a:lnSpc>
              <a:spcBef>
                <a:spcPts val="1000"/>
              </a:spcBef>
              <a:buFont typeface="Arial"/>
              <a:buChar char="•"/>
            </a:pPr>
            <a:r>
              <a:rPr lang="en-US" i="1"/>
              <a:t>Honesty</a:t>
            </a:r>
            <a:r>
              <a:rPr lang="en-US"/>
              <a:t>: We are assuming adopters are going to be honest on their application about their living styles or preferences, but we are also assuming our staff is going to be honest about each dog's condition and temperament. During this screening process, it is bound to lead to some type of discrepancy. We want to reduce that. </a:t>
            </a:r>
            <a:endParaRPr lang="en-US">
              <a:cs typeface="Calibri"/>
            </a:endParaRPr>
          </a:p>
          <a:p>
            <a:pPr marL="171450" indent="-171450">
              <a:lnSpc>
                <a:spcPct val="90000"/>
              </a:lnSpc>
              <a:spcBef>
                <a:spcPts val="1000"/>
              </a:spcBef>
              <a:buFont typeface="Arial"/>
              <a:buChar char="•"/>
            </a:pPr>
            <a:r>
              <a:rPr lang="en-US" i="1"/>
              <a:t>Technology</a:t>
            </a:r>
            <a:r>
              <a:rPr lang="en-US"/>
              <a:t>: We need to make sure our own organization has access to technology and a stable internet connection to maintain this dog adoption database. We are also assuming this database will be able to be accessed by all parties involved (minus the dogs who don't have Wi-Fi) </a:t>
            </a:r>
            <a:endParaRPr lang="en-US">
              <a:cs typeface="Calibri"/>
            </a:endParaRPr>
          </a:p>
          <a:p>
            <a:pPr marL="171450" indent="-171450">
              <a:lnSpc>
                <a:spcPct val="90000"/>
              </a:lnSpc>
              <a:spcBef>
                <a:spcPts val="1000"/>
              </a:spcBef>
              <a:buFont typeface="Arial"/>
              <a:buChar char="•"/>
            </a:pPr>
            <a:r>
              <a:rPr lang="en-US" i="1"/>
              <a:t>Community Response</a:t>
            </a:r>
            <a:r>
              <a:rPr lang="en-US"/>
              <a:t>: We are assuming people are going to be in support of our dog adoption center and want to participate in adoption events. But it could very easily differ on the support from the surrounding community and them being open to using the database. </a:t>
            </a:r>
            <a:endParaRPr lang="en-US">
              <a:cs typeface="Calibri"/>
            </a:endParaRPr>
          </a:p>
        </p:txBody>
      </p:sp>
      <p:sp>
        <p:nvSpPr>
          <p:cNvPr id="4" name="Slide Number Placeholder 3"/>
          <p:cNvSpPr>
            <a:spLocks noGrp="1"/>
          </p:cNvSpPr>
          <p:nvPr>
            <p:ph type="sldNum" sz="quarter" idx="5"/>
          </p:nvPr>
        </p:nvSpPr>
        <p:spPr/>
        <p:txBody>
          <a:bodyPr/>
          <a:lstStyle/>
          <a:p>
            <a:fld id="{93A4B986-8EBD-47C3-9F14-946FB168A62F}" type="slidenum">
              <a:rPr lang="en-US"/>
              <a:t>17</a:t>
            </a:fld>
            <a:endParaRPr lang="en-US"/>
          </a:p>
        </p:txBody>
      </p:sp>
    </p:spTree>
    <p:extLst>
      <p:ext uri="{BB962C8B-B14F-4D97-AF65-F5344CB8AC3E}">
        <p14:creationId xmlns:p14="http://schemas.microsoft.com/office/powerpoint/2010/main" val="205395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wrap this presentation up, the database essentially connects potential adopters with dogs in need – and we're saving lives! Our main takeaway is that it is very important to have </a:t>
            </a:r>
            <a:r>
              <a:rPr lang="en-US"/>
              <a:t>the proper documentation and records in the database to ensure each animal receives the proper care and attention they need. From filling out the intake form  to keeping medical records accurate, these details are paramount to running an effective database for a dog shelter.</a:t>
            </a:r>
          </a:p>
          <a:p>
            <a:endParaRPr lang="en-US">
              <a:ea typeface="Calibri"/>
              <a:cs typeface="Calibri"/>
            </a:endParaRPr>
          </a:p>
          <a:p>
            <a:pPr marL="171450" indent="-171450">
              <a:lnSpc>
                <a:spcPct val="90000"/>
              </a:lnSpc>
              <a:spcBef>
                <a:spcPts val="1000"/>
              </a:spcBef>
              <a:buFont typeface="Arial"/>
              <a:buChar char="•"/>
            </a:pPr>
            <a:r>
              <a:rPr lang="en-US"/>
              <a:t>Some things that could be improved:</a:t>
            </a:r>
            <a:endParaRPr lang="en-US">
              <a:ea typeface="Calibri"/>
              <a:cs typeface="Calibri"/>
            </a:endParaRPr>
          </a:p>
          <a:p>
            <a:pPr marL="628650" lvl="1" indent="-171450">
              <a:lnSpc>
                <a:spcPct val="90000"/>
              </a:lnSpc>
              <a:spcBef>
                <a:spcPts val="500"/>
              </a:spcBef>
              <a:buFont typeface="Courier New,monospace"/>
              <a:buChar char="o"/>
            </a:pPr>
            <a:r>
              <a:rPr lang="en-US"/>
              <a:t>Adding hypoallergenic to dog breed information</a:t>
            </a:r>
          </a:p>
          <a:p>
            <a:pPr marL="628650" lvl="1" indent="-171450">
              <a:lnSpc>
                <a:spcPct val="90000"/>
              </a:lnSpc>
              <a:spcBef>
                <a:spcPts val="500"/>
              </a:spcBef>
              <a:buFont typeface="Courier New,monospace"/>
              <a:buChar char="o"/>
            </a:pPr>
            <a:r>
              <a:rPr lang="en-US"/>
              <a:t>What training the dog has</a:t>
            </a:r>
            <a:endParaRPr lang="en-US">
              <a:ea typeface="Calibri"/>
              <a:cs typeface="Calibri"/>
            </a:endParaRPr>
          </a:p>
          <a:p>
            <a:pPr marL="628650" lvl="1" indent="-171450">
              <a:lnSpc>
                <a:spcPct val="90000"/>
              </a:lnSpc>
              <a:spcBef>
                <a:spcPts val="500"/>
              </a:spcBef>
              <a:buFont typeface="Courier New,monospace"/>
              <a:buChar char="o"/>
            </a:pPr>
            <a:r>
              <a:rPr lang="en-US"/>
              <a:t>Adopter own/rental status</a:t>
            </a:r>
            <a:endParaRPr lang="en-US">
              <a:ea typeface="Calibri"/>
              <a:cs typeface="Calibri"/>
            </a:endParaRPr>
          </a:p>
          <a:p>
            <a:pPr marL="628650" lvl="1" indent="-171450">
              <a:lnSpc>
                <a:spcPct val="90000"/>
              </a:lnSpc>
              <a:spcBef>
                <a:spcPts val="500"/>
              </a:spcBef>
              <a:buFont typeface="Courier New,monospace"/>
              <a:buChar char="o"/>
            </a:pPr>
            <a:r>
              <a:rPr lang="en-US"/>
              <a:t>Adopter at-home schedule</a:t>
            </a:r>
            <a:endParaRPr lang="en-US">
              <a:ea typeface="Calibri"/>
              <a:cs typeface="Calibri"/>
            </a:endParaRPr>
          </a:p>
          <a:p>
            <a:pPr marL="628650" lvl="1" indent="-171450">
              <a:lnSpc>
                <a:spcPct val="90000"/>
              </a:lnSpc>
              <a:spcBef>
                <a:spcPts val="500"/>
              </a:spcBef>
              <a:buFont typeface="Courier New,monospace"/>
              <a:buChar char="o"/>
            </a:pPr>
            <a:r>
              <a:rPr lang="en-US"/>
              <a:t>Adopter fenced/not fenced yard status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3A4B986-8EBD-47C3-9F14-946FB168A62F}" type="slidenum">
              <a:rPr lang="en-US"/>
              <a:t>18</a:t>
            </a:fld>
            <a:endParaRPr lang="en-US"/>
          </a:p>
        </p:txBody>
      </p:sp>
    </p:spTree>
    <p:extLst>
      <p:ext uri="{BB962C8B-B14F-4D97-AF65-F5344CB8AC3E}">
        <p14:creationId xmlns:p14="http://schemas.microsoft.com/office/powerpoint/2010/main" val="796400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3A4B986-8EBD-47C3-9F14-946FB168A62F}" type="slidenum">
              <a:rPr lang="en-US"/>
              <a:t>19</a:t>
            </a:fld>
            <a:endParaRPr lang="en-US"/>
          </a:p>
        </p:txBody>
      </p:sp>
    </p:spTree>
    <p:extLst>
      <p:ext uri="{BB962C8B-B14F-4D97-AF65-F5344CB8AC3E}">
        <p14:creationId xmlns:p14="http://schemas.microsoft.com/office/powerpoint/2010/main" val="145241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If needed, print out the following slides for speaking points during the presentation. </a:t>
            </a:r>
          </a:p>
        </p:txBody>
      </p:sp>
      <p:sp>
        <p:nvSpPr>
          <p:cNvPr id="4" name="Slide Number Placeholder 3"/>
          <p:cNvSpPr>
            <a:spLocks noGrp="1"/>
          </p:cNvSpPr>
          <p:nvPr>
            <p:ph type="sldNum" sz="quarter" idx="5"/>
          </p:nvPr>
        </p:nvSpPr>
        <p:spPr/>
        <p:txBody>
          <a:bodyPr/>
          <a:lstStyle/>
          <a:p>
            <a:fld id="{93A4B986-8EBD-47C3-9F14-946FB168A62F}" type="slidenum">
              <a:rPr lang="en-US"/>
              <a:t>20</a:t>
            </a:fld>
            <a:endParaRPr lang="en-US"/>
          </a:p>
        </p:txBody>
      </p:sp>
    </p:spTree>
    <p:extLst>
      <p:ext uri="{BB962C8B-B14F-4D97-AF65-F5344CB8AC3E}">
        <p14:creationId xmlns:p14="http://schemas.microsoft.com/office/powerpoint/2010/main" val="329647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0978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8752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5290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391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122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309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09602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0345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2444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063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5158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90060986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docs.google.com/forms/d/e/1FAIpQLSdRvhVf9UsmWMaeG8iwbfzDEIK4Vgsz7zRUprkIbXQ2VqLWEg/viewform?usp=sf_link"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Are the 7 Major Dog Groups? | NutriSource Pet Foods">
            <a:extLst>
              <a:ext uri="{FF2B5EF4-FFF2-40B4-BE49-F238E27FC236}">
                <a16:creationId xmlns:a16="http://schemas.microsoft.com/office/drawing/2014/main" id="{8B8D04ED-EF71-3955-5360-E93E7682C650}"/>
              </a:ext>
            </a:extLst>
          </p:cNvPr>
          <p:cNvPicPr>
            <a:picLocks noChangeAspect="1"/>
          </p:cNvPicPr>
          <p:nvPr/>
        </p:nvPicPr>
        <p:blipFill rotWithShape="1">
          <a:blip r:embed="rId2"/>
          <a:srcRect t="7154" r="2" b="2"/>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6" name="Picture 5" descr="Person and a dog">
            <a:extLst>
              <a:ext uri="{FF2B5EF4-FFF2-40B4-BE49-F238E27FC236}">
                <a16:creationId xmlns:a16="http://schemas.microsoft.com/office/drawing/2014/main" id="{2CBC0B6A-982C-2BD5-5ECE-3B197C481780}"/>
              </a:ext>
            </a:extLst>
          </p:cNvPr>
          <p:cNvPicPr>
            <a:picLocks noChangeAspect="1"/>
          </p:cNvPicPr>
          <p:nvPr/>
        </p:nvPicPr>
        <p:blipFill rotWithShape="1">
          <a:blip r:embed="rId3"/>
          <a:srcRect l="21866" r="3" b="3"/>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5" name="Picture 4" descr="Why Is It So Hard to Adopt a Dog?">
            <a:extLst>
              <a:ext uri="{FF2B5EF4-FFF2-40B4-BE49-F238E27FC236}">
                <a16:creationId xmlns:a16="http://schemas.microsoft.com/office/drawing/2014/main" id="{E3B978AA-FFF7-FA14-BD46-05DE996B9131}"/>
              </a:ext>
            </a:extLst>
          </p:cNvPr>
          <p:cNvPicPr>
            <a:picLocks noChangeAspect="1"/>
          </p:cNvPicPr>
          <p:nvPr/>
        </p:nvPicPr>
        <p:blipFill rotWithShape="1">
          <a:blip r:embed="rId4"/>
          <a:srcRect t="25844" r="-1" b="14910"/>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p:cNvSpPr>
            <a:spLocks noGrp="1"/>
          </p:cNvSpPr>
          <p:nvPr>
            <p:ph type="ctrTitle"/>
          </p:nvPr>
        </p:nvSpPr>
        <p:spPr>
          <a:xfrm>
            <a:off x="7651406" y="3882860"/>
            <a:ext cx="3168328" cy="773721"/>
          </a:xfrm>
        </p:spPr>
        <p:txBody>
          <a:bodyPr vert="horz" lIns="91440" tIns="45720" rIns="91440" bIns="45720" rtlCol="0" anchor="b">
            <a:normAutofit/>
          </a:bodyPr>
          <a:lstStyle/>
          <a:p>
            <a:pPr algn="l"/>
            <a:r>
              <a:rPr lang="en-US" sz="4400" u="sng" kern="1200">
                <a:latin typeface="+mj-lt"/>
                <a:ea typeface="+mj-ea"/>
                <a:cs typeface="+mj-cs"/>
              </a:rPr>
              <a:t>Save A Dog</a:t>
            </a:r>
            <a:r>
              <a:rPr lang="en-US" sz="4400" kern="1200">
                <a:latin typeface="+mj-lt"/>
                <a:ea typeface="+mj-ea"/>
                <a:cs typeface="+mj-cs"/>
              </a:rPr>
              <a:t> </a:t>
            </a:r>
          </a:p>
        </p:txBody>
      </p:sp>
      <p:sp>
        <p:nvSpPr>
          <p:cNvPr id="3" name="Subtitle 2"/>
          <p:cNvSpPr>
            <a:spLocks noGrp="1"/>
          </p:cNvSpPr>
          <p:nvPr>
            <p:ph type="subTitle" idx="1"/>
          </p:nvPr>
        </p:nvSpPr>
        <p:spPr>
          <a:xfrm>
            <a:off x="6261271" y="4557584"/>
            <a:ext cx="5526408" cy="2191379"/>
          </a:xfrm>
        </p:spPr>
        <p:txBody>
          <a:bodyPr vert="horz" lIns="91440" tIns="45720" rIns="91440" bIns="45720" rtlCol="0" anchor="t">
            <a:noAutofit/>
          </a:bodyPr>
          <a:lstStyle/>
          <a:p>
            <a:pPr indent="-228600">
              <a:buFont typeface="Arial" panose="020B0604020202020204" pitchFamily="34" charset="0"/>
              <a:buChar char="•"/>
            </a:pPr>
            <a:r>
              <a:rPr lang="en-US" sz="2300"/>
              <a:t>Adrian Alexander</a:t>
            </a:r>
            <a:endParaRPr lang="en-US" sz="2300">
              <a:ea typeface="Calibri"/>
              <a:cs typeface="Calibri"/>
            </a:endParaRPr>
          </a:p>
          <a:p>
            <a:pPr indent="-228600">
              <a:buFont typeface="Arial" panose="020B0604020202020204" pitchFamily="34" charset="0"/>
              <a:buChar char="•"/>
            </a:pPr>
            <a:r>
              <a:rPr lang="en-US" sz="2300"/>
              <a:t>Kelly Arseneau </a:t>
            </a:r>
            <a:endParaRPr lang="en-US" sz="2300">
              <a:ea typeface="Calibri"/>
              <a:cs typeface="Calibri"/>
            </a:endParaRPr>
          </a:p>
          <a:p>
            <a:pPr indent="-228600">
              <a:buFont typeface="Arial" panose="020B0604020202020204" pitchFamily="34" charset="0"/>
              <a:buChar char="•"/>
            </a:pPr>
            <a:r>
              <a:rPr lang="en-US" sz="2300"/>
              <a:t>Samantha Greenberg</a:t>
            </a:r>
            <a:endParaRPr lang="en-US" sz="2300">
              <a:ea typeface="Calibri"/>
              <a:cs typeface="Calibri"/>
            </a:endParaRPr>
          </a:p>
          <a:p>
            <a:pPr indent="-228600">
              <a:buFont typeface="Arial" panose="020B0604020202020204" pitchFamily="34" charset="0"/>
              <a:buChar char="•"/>
            </a:pPr>
            <a:r>
              <a:rPr lang="en-US" sz="2300" err="1"/>
              <a:t>Momisola</a:t>
            </a:r>
            <a:r>
              <a:rPr lang="en-US" sz="2300"/>
              <a:t> Odeyemi</a:t>
            </a:r>
            <a:endParaRPr lang="en-US" sz="2300">
              <a:ea typeface="Calibri"/>
              <a:cs typeface="Calibri"/>
            </a:endParaRPr>
          </a:p>
          <a:p>
            <a:pPr indent="-228600">
              <a:buFont typeface="Arial" panose="020B0604020202020204" pitchFamily="34" charset="0"/>
              <a:buChar char="•"/>
            </a:pPr>
            <a:r>
              <a:rPr lang="en-US" sz="2300"/>
              <a:t>Gloria Wu</a:t>
            </a:r>
            <a:endParaRPr lang="en-US" sz="2300">
              <a:ea typeface="Calibri"/>
              <a:cs typeface="Calibri"/>
            </a:endParaRPr>
          </a:p>
          <a:p>
            <a:pPr indent="-228600" algn="l">
              <a:buFont typeface="Arial" panose="020B0604020202020204" pitchFamily="34" charset="0"/>
              <a:buChar char="•"/>
            </a:pPr>
            <a:endParaRPr lang="en-US" sz="600"/>
          </a:p>
          <a:p>
            <a:pPr indent="-228600" algn="l">
              <a:buFont typeface="Arial" panose="020B0604020202020204" pitchFamily="34" charset="0"/>
              <a:buChar char="•"/>
            </a:pPr>
            <a:endParaRPr lang="en-US" sz="6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0FEF0B6-B1D7-F44F-6346-FD07C699B119}"/>
              </a:ext>
            </a:extLst>
          </p:cNvPr>
          <p:cNvPicPr>
            <a:picLocks noGrp="1" noChangeAspect="1"/>
          </p:cNvPicPr>
          <p:nvPr>
            <p:ph idx="1"/>
          </p:nvPr>
        </p:nvPicPr>
        <p:blipFill>
          <a:blip r:embed="rId2"/>
          <a:stretch>
            <a:fillRect/>
          </a:stretch>
        </p:blipFill>
        <p:spPr>
          <a:xfrm>
            <a:off x="257444" y="216095"/>
            <a:ext cx="10239375" cy="3199681"/>
          </a:xfrm>
          <a:ln w="57150">
            <a:solidFill>
              <a:srgbClr val="C00000"/>
            </a:solidFill>
          </a:ln>
        </p:spPr>
      </p:pic>
      <p:pic>
        <p:nvPicPr>
          <p:cNvPr id="5" name="Picture 4" descr="A screenshot of a computer&#10;&#10;Description automatically generated">
            <a:extLst>
              <a:ext uri="{FF2B5EF4-FFF2-40B4-BE49-F238E27FC236}">
                <a16:creationId xmlns:a16="http://schemas.microsoft.com/office/drawing/2014/main" id="{CBFEB22D-5084-F19B-F454-FFDECFC0319B}"/>
              </a:ext>
            </a:extLst>
          </p:cNvPr>
          <p:cNvPicPr>
            <a:picLocks noChangeAspect="1"/>
          </p:cNvPicPr>
          <p:nvPr/>
        </p:nvPicPr>
        <p:blipFill>
          <a:blip r:embed="rId3"/>
          <a:stretch>
            <a:fillRect/>
          </a:stretch>
        </p:blipFill>
        <p:spPr>
          <a:xfrm>
            <a:off x="201913" y="3735958"/>
            <a:ext cx="11586891" cy="3037934"/>
          </a:xfrm>
          <a:prstGeom prst="rect">
            <a:avLst/>
          </a:prstGeom>
          <a:ln w="57150">
            <a:solidFill>
              <a:srgbClr val="C00000"/>
            </a:solidFill>
          </a:ln>
        </p:spPr>
      </p:pic>
      <p:sp>
        <p:nvSpPr>
          <p:cNvPr id="2" name="TextBox 1">
            <a:extLst>
              <a:ext uri="{FF2B5EF4-FFF2-40B4-BE49-F238E27FC236}">
                <a16:creationId xmlns:a16="http://schemas.microsoft.com/office/drawing/2014/main" id="{028A84D4-3404-B03A-F520-D029E648AAE0}"/>
              </a:ext>
            </a:extLst>
          </p:cNvPr>
          <p:cNvSpPr txBox="1"/>
          <p:nvPr/>
        </p:nvSpPr>
        <p:spPr>
          <a:xfrm rot="21120000">
            <a:off x="7568803" y="2765010"/>
            <a:ext cx="4126652" cy="461665"/>
          </a:xfrm>
          <a:prstGeom prst="rect">
            <a:avLst/>
          </a:prstGeom>
          <a:solidFill>
            <a:srgbClr val="FCF258"/>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0000"/>
                </a:solidFill>
                <a:ea typeface="Calibri"/>
                <a:cs typeface="Calibri"/>
              </a:rPr>
              <a:t>Product of up/down Dog Table</a:t>
            </a:r>
            <a:endParaRPr lang="en-US" sz="2400" b="1">
              <a:solidFill>
                <a:srgbClr val="000000"/>
              </a:solidFill>
            </a:endParaRPr>
          </a:p>
        </p:txBody>
      </p:sp>
    </p:spTree>
    <p:extLst>
      <p:ext uri="{BB962C8B-B14F-4D97-AF65-F5344CB8AC3E}">
        <p14:creationId xmlns:p14="http://schemas.microsoft.com/office/powerpoint/2010/main" val="404623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A84E7CE-3008-6898-DC00-87E21EC3339B}"/>
              </a:ext>
            </a:extLst>
          </p:cNvPr>
          <p:cNvPicPr>
            <a:picLocks noChangeAspect="1"/>
          </p:cNvPicPr>
          <p:nvPr/>
        </p:nvPicPr>
        <p:blipFill rotWithShape="1">
          <a:blip r:embed="rId2"/>
          <a:srcRect t="-91" r="49796" b="-448"/>
          <a:stretch/>
        </p:blipFill>
        <p:spPr>
          <a:xfrm>
            <a:off x="109541" y="1136431"/>
            <a:ext cx="7808620" cy="357537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589A65D-EA5C-CB94-28D7-1AE57BD26587}"/>
              </a:ext>
            </a:extLst>
          </p:cNvPr>
          <p:cNvPicPr>
            <a:picLocks noChangeAspect="1"/>
          </p:cNvPicPr>
          <p:nvPr/>
        </p:nvPicPr>
        <p:blipFill rotWithShape="1">
          <a:blip r:embed="rId2"/>
          <a:srcRect l="49963" r="75" b="-327"/>
          <a:stretch/>
        </p:blipFill>
        <p:spPr>
          <a:xfrm>
            <a:off x="4764034" y="3288647"/>
            <a:ext cx="7312619" cy="3371152"/>
          </a:xfrm>
          <a:prstGeom prst="rect">
            <a:avLst/>
          </a:prstGeom>
          <a:ln w="57150">
            <a:solidFill>
              <a:srgbClr val="C00000"/>
            </a:solidFill>
          </a:ln>
        </p:spPr>
      </p:pic>
      <p:sp>
        <p:nvSpPr>
          <p:cNvPr id="4" name="Title 1">
            <a:extLst>
              <a:ext uri="{FF2B5EF4-FFF2-40B4-BE49-F238E27FC236}">
                <a16:creationId xmlns:a16="http://schemas.microsoft.com/office/drawing/2014/main" id="{86282855-0816-D290-85C1-E1B79E744A3A}"/>
              </a:ext>
            </a:extLst>
          </p:cNvPr>
          <p:cNvSpPr>
            <a:spLocks noGrp="1"/>
          </p:cNvSpPr>
          <p:nvPr/>
        </p:nvSpPr>
        <p:spPr>
          <a:xfrm>
            <a:off x="833643" y="200368"/>
            <a:ext cx="10515600" cy="62602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Demonstration of Implementation</a:t>
            </a:r>
          </a:p>
        </p:txBody>
      </p:sp>
      <p:sp>
        <p:nvSpPr>
          <p:cNvPr id="5" name="TextBox 4">
            <a:extLst>
              <a:ext uri="{FF2B5EF4-FFF2-40B4-BE49-F238E27FC236}">
                <a16:creationId xmlns:a16="http://schemas.microsoft.com/office/drawing/2014/main" id="{507AAB0E-0B86-B6C6-D504-22BEBB6921E3}"/>
              </a:ext>
            </a:extLst>
          </p:cNvPr>
          <p:cNvSpPr txBox="1"/>
          <p:nvPr/>
        </p:nvSpPr>
        <p:spPr>
          <a:xfrm>
            <a:off x="8102517" y="1771219"/>
            <a:ext cx="1896759" cy="646331"/>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Adopters</a:t>
            </a:r>
          </a:p>
        </p:txBody>
      </p:sp>
      <p:pic>
        <p:nvPicPr>
          <p:cNvPr id="6" name="Picture 5" descr="Dog Adoption Marketing Resources | ASPCApro">
            <a:extLst>
              <a:ext uri="{FF2B5EF4-FFF2-40B4-BE49-F238E27FC236}">
                <a16:creationId xmlns:a16="http://schemas.microsoft.com/office/drawing/2014/main" id="{CE1688EF-934A-5431-CEE5-DBBB239714C0}"/>
              </a:ext>
            </a:extLst>
          </p:cNvPr>
          <p:cNvPicPr>
            <a:picLocks noChangeAspect="1"/>
          </p:cNvPicPr>
          <p:nvPr/>
        </p:nvPicPr>
        <p:blipFill>
          <a:blip r:embed="rId3"/>
          <a:stretch>
            <a:fillRect/>
          </a:stretch>
        </p:blipFill>
        <p:spPr>
          <a:xfrm>
            <a:off x="775030" y="4915350"/>
            <a:ext cx="2619375" cy="1743075"/>
          </a:xfrm>
          <a:prstGeom prst="rect">
            <a:avLst/>
          </a:prstGeom>
        </p:spPr>
      </p:pic>
    </p:spTree>
    <p:extLst>
      <p:ext uri="{BB962C8B-B14F-4D97-AF65-F5344CB8AC3E}">
        <p14:creationId xmlns:p14="http://schemas.microsoft.com/office/powerpoint/2010/main" val="172668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different colored squares&#10;&#10;Description automatically generated">
            <a:extLst>
              <a:ext uri="{FF2B5EF4-FFF2-40B4-BE49-F238E27FC236}">
                <a16:creationId xmlns:a16="http://schemas.microsoft.com/office/drawing/2014/main" id="{A033AE9B-55E0-ABDA-AF1B-882F30EA00BB}"/>
              </a:ext>
            </a:extLst>
          </p:cNvPr>
          <p:cNvPicPr>
            <a:picLocks noChangeAspect="1"/>
          </p:cNvPicPr>
          <p:nvPr/>
        </p:nvPicPr>
        <p:blipFill rotWithShape="1">
          <a:blip r:embed="rId2"/>
          <a:srcRect r="-179" b="4839"/>
          <a:stretch/>
        </p:blipFill>
        <p:spPr>
          <a:xfrm>
            <a:off x="210849" y="341542"/>
            <a:ext cx="6618869" cy="5571065"/>
          </a:xfrm>
          <a:prstGeom prst="rect">
            <a:avLst/>
          </a:prstGeom>
        </p:spPr>
      </p:pic>
      <p:pic>
        <p:nvPicPr>
          <p:cNvPr id="10" name="Picture 9">
            <a:extLst>
              <a:ext uri="{FF2B5EF4-FFF2-40B4-BE49-F238E27FC236}">
                <a16:creationId xmlns:a16="http://schemas.microsoft.com/office/drawing/2014/main" id="{F88962C0-0870-7535-E309-334F29359121}"/>
              </a:ext>
            </a:extLst>
          </p:cNvPr>
          <p:cNvPicPr>
            <a:picLocks noChangeAspect="1"/>
          </p:cNvPicPr>
          <p:nvPr/>
        </p:nvPicPr>
        <p:blipFill>
          <a:blip r:embed="rId3"/>
          <a:stretch>
            <a:fillRect/>
          </a:stretch>
        </p:blipFill>
        <p:spPr>
          <a:xfrm>
            <a:off x="6102775" y="336463"/>
            <a:ext cx="998852" cy="2608745"/>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42001CC-0DAF-C314-5B0D-314488BB4C85}"/>
              </a:ext>
            </a:extLst>
          </p:cNvPr>
          <p:cNvPicPr>
            <a:picLocks noChangeAspect="1"/>
          </p:cNvPicPr>
          <p:nvPr/>
        </p:nvPicPr>
        <p:blipFill>
          <a:blip r:embed="rId4"/>
          <a:stretch>
            <a:fillRect/>
          </a:stretch>
        </p:blipFill>
        <p:spPr>
          <a:xfrm>
            <a:off x="7655271" y="1175975"/>
            <a:ext cx="4814710" cy="4998409"/>
          </a:xfrm>
          <a:prstGeom prst="rect">
            <a:avLst/>
          </a:prstGeom>
        </p:spPr>
      </p:pic>
      <p:sp>
        <p:nvSpPr>
          <p:cNvPr id="15" name="Arrow: Right 14">
            <a:extLst>
              <a:ext uri="{FF2B5EF4-FFF2-40B4-BE49-F238E27FC236}">
                <a16:creationId xmlns:a16="http://schemas.microsoft.com/office/drawing/2014/main" id="{91483D54-262D-4226-0162-7C92B521F299}"/>
              </a:ext>
            </a:extLst>
          </p:cNvPr>
          <p:cNvSpPr/>
          <p:nvPr/>
        </p:nvSpPr>
        <p:spPr>
          <a:xfrm rot="11100000">
            <a:off x="1520688" y="1674726"/>
            <a:ext cx="7459590" cy="346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6710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23F4B1E-D4B9-81E1-0B03-A100631CA37B}"/>
              </a:ext>
            </a:extLst>
          </p:cNvPr>
          <p:cNvPicPr>
            <a:picLocks noGrp="1" noChangeAspect="1"/>
          </p:cNvPicPr>
          <p:nvPr>
            <p:ph idx="1"/>
          </p:nvPr>
        </p:nvPicPr>
        <p:blipFill rotWithShape="1">
          <a:blip r:embed="rId2"/>
          <a:srcRect l="-75" r="45075"/>
          <a:stretch/>
        </p:blipFill>
        <p:spPr>
          <a:xfrm>
            <a:off x="6380" y="6275"/>
            <a:ext cx="10604890" cy="4251924"/>
          </a:xfrm>
        </p:spPr>
      </p:pic>
      <p:pic>
        <p:nvPicPr>
          <p:cNvPr id="5" name="Picture 4" descr="A screenshot of a computer screen&#10;&#10;Description automatically generated">
            <a:extLst>
              <a:ext uri="{FF2B5EF4-FFF2-40B4-BE49-F238E27FC236}">
                <a16:creationId xmlns:a16="http://schemas.microsoft.com/office/drawing/2014/main" id="{544D75C5-3356-7A16-B899-CD6695A70C36}"/>
              </a:ext>
            </a:extLst>
          </p:cNvPr>
          <p:cNvPicPr>
            <a:picLocks noChangeAspect="1"/>
          </p:cNvPicPr>
          <p:nvPr/>
        </p:nvPicPr>
        <p:blipFill>
          <a:blip r:embed="rId3"/>
          <a:stretch>
            <a:fillRect/>
          </a:stretch>
        </p:blipFill>
        <p:spPr>
          <a:xfrm>
            <a:off x="7149411" y="1607479"/>
            <a:ext cx="4837441" cy="5037646"/>
          </a:xfrm>
          <a:prstGeom prst="rect">
            <a:avLst/>
          </a:prstGeom>
        </p:spPr>
      </p:pic>
    </p:spTree>
    <p:extLst>
      <p:ext uri="{BB962C8B-B14F-4D97-AF65-F5344CB8AC3E}">
        <p14:creationId xmlns:p14="http://schemas.microsoft.com/office/powerpoint/2010/main" val="164528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020DD-DC03-055D-138B-EF17D0F09912}"/>
              </a:ext>
            </a:extLst>
          </p:cNvPr>
          <p:cNvSpPr>
            <a:spLocks noGrp="1"/>
          </p:cNvSpPr>
          <p:nvPr>
            <p:ph type="title"/>
          </p:nvPr>
        </p:nvSpPr>
        <p:spPr>
          <a:xfrm>
            <a:off x="5073540" y="337595"/>
            <a:ext cx="7584056" cy="1043336"/>
          </a:xfrm>
        </p:spPr>
        <p:txBody>
          <a:bodyPr vert="horz" lIns="91440" tIns="45720" rIns="91440" bIns="45720" rtlCol="0" anchor="b">
            <a:noAutofit/>
          </a:bodyPr>
          <a:lstStyle/>
          <a:p>
            <a:r>
              <a:rPr lang="en-US" sz="6600">
                <a:ea typeface="Calibri Light"/>
                <a:cs typeface="Calibri Light"/>
              </a:rPr>
              <a:t>Example Queries </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7">
            <a:extLst>
              <a:ext uri="{FF2B5EF4-FFF2-40B4-BE49-F238E27FC236}">
                <a16:creationId xmlns:a16="http://schemas.microsoft.com/office/drawing/2014/main" id="{AD3E3D4F-A5CE-E399-7361-76B10281BD0A}"/>
              </a:ext>
            </a:extLst>
          </p:cNvPr>
          <p:cNvSpPr>
            <a:spLocks noGrp="1"/>
          </p:cNvSpPr>
          <p:nvPr>
            <p:ph idx="1"/>
          </p:nvPr>
        </p:nvSpPr>
        <p:spPr>
          <a:xfrm>
            <a:off x="630936" y="2807208"/>
            <a:ext cx="3429000" cy="3410712"/>
          </a:xfrm>
        </p:spPr>
        <p:txBody>
          <a:bodyPr anchor="t">
            <a:normAutofit/>
          </a:bodyPr>
          <a:lstStyle/>
          <a:p>
            <a:r>
              <a:rPr lang="en-US" sz="3800">
                <a:latin typeface="Consolas"/>
              </a:rPr>
              <a:t>Find dog and dog breed</a:t>
            </a:r>
            <a:endParaRPr lang="en-US" sz="3800">
              <a:solidFill>
                <a:srgbClr val="000000"/>
              </a:solidFill>
              <a:latin typeface="Consolas"/>
            </a:endParaRPr>
          </a:p>
          <a:p>
            <a:endParaRPr lang="en-US" sz="2200">
              <a:ea typeface="Calibri"/>
              <a:cs typeface="Calibri"/>
            </a:endParaRPr>
          </a:p>
        </p:txBody>
      </p:sp>
      <p:pic>
        <p:nvPicPr>
          <p:cNvPr id="4" name="Content Placeholder 3" descr="A screenshot of a computer&#10;&#10;Description automatically generated">
            <a:extLst>
              <a:ext uri="{FF2B5EF4-FFF2-40B4-BE49-F238E27FC236}">
                <a16:creationId xmlns:a16="http://schemas.microsoft.com/office/drawing/2014/main" id="{CF09C466-088A-30BC-4DD2-D62430C00A08}"/>
              </a:ext>
            </a:extLst>
          </p:cNvPr>
          <p:cNvPicPr>
            <a:picLocks noChangeAspect="1"/>
          </p:cNvPicPr>
          <p:nvPr/>
        </p:nvPicPr>
        <p:blipFill>
          <a:blip r:embed="rId2"/>
          <a:stretch>
            <a:fillRect/>
          </a:stretch>
        </p:blipFill>
        <p:spPr>
          <a:xfrm>
            <a:off x="4970598" y="1719882"/>
            <a:ext cx="6903720" cy="3993329"/>
          </a:xfrm>
          <a:prstGeom prst="rect">
            <a:avLst/>
          </a:prstGeom>
        </p:spPr>
      </p:pic>
    </p:spTree>
    <p:extLst>
      <p:ext uri="{BB962C8B-B14F-4D97-AF65-F5344CB8AC3E}">
        <p14:creationId xmlns:p14="http://schemas.microsoft.com/office/powerpoint/2010/main" val="419051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B3A0-21BD-7E79-89A1-0F741C4686EE}"/>
              </a:ext>
            </a:extLst>
          </p:cNvPr>
          <p:cNvSpPr>
            <a:spLocks noGrp="1"/>
          </p:cNvSpPr>
          <p:nvPr>
            <p:ph type="title"/>
          </p:nvPr>
        </p:nvSpPr>
        <p:spPr>
          <a:xfrm>
            <a:off x="8199407" y="365125"/>
            <a:ext cx="3154393" cy="1339940"/>
          </a:xfrm>
        </p:spPr>
        <p:txBody>
          <a:bodyPr/>
          <a:lstStyle/>
          <a:p>
            <a:r>
              <a:rPr lang="en-US">
                <a:ea typeface="Calibri Light"/>
                <a:cs typeface="Calibri Light"/>
              </a:rPr>
              <a:t>Results from Queries</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D6A52316-B6AA-4A81-D683-848B9B0163A5}"/>
              </a:ext>
            </a:extLst>
          </p:cNvPr>
          <p:cNvPicPr>
            <a:picLocks noGrp="1" noChangeAspect="1"/>
          </p:cNvPicPr>
          <p:nvPr>
            <p:ph idx="1"/>
          </p:nvPr>
        </p:nvPicPr>
        <p:blipFill rotWithShape="1">
          <a:blip r:embed="rId2"/>
          <a:srcRect l="5300" t="3185" r="2650" b="6051"/>
          <a:stretch/>
        </p:blipFill>
        <p:spPr>
          <a:xfrm>
            <a:off x="4691334" y="2741659"/>
            <a:ext cx="7495908" cy="4100488"/>
          </a:xfrm>
        </p:spPr>
      </p:pic>
      <p:pic>
        <p:nvPicPr>
          <p:cNvPr id="6" name="Picture 5" descr="A screenshot of a computer code&#10;&#10;Description automatically generated">
            <a:extLst>
              <a:ext uri="{FF2B5EF4-FFF2-40B4-BE49-F238E27FC236}">
                <a16:creationId xmlns:a16="http://schemas.microsoft.com/office/drawing/2014/main" id="{4C639079-6682-C43E-2143-E3F4418E0126}"/>
              </a:ext>
            </a:extLst>
          </p:cNvPr>
          <p:cNvPicPr>
            <a:picLocks noChangeAspect="1"/>
          </p:cNvPicPr>
          <p:nvPr/>
        </p:nvPicPr>
        <p:blipFill>
          <a:blip r:embed="rId3"/>
          <a:stretch>
            <a:fillRect/>
          </a:stretch>
        </p:blipFill>
        <p:spPr>
          <a:xfrm>
            <a:off x="5302" y="65327"/>
            <a:ext cx="6142906" cy="2759195"/>
          </a:xfrm>
          <a:prstGeom prst="rect">
            <a:avLst/>
          </a:prstGeom>
        </p:spPr>
      </p:pic>
    </p:spTree>
    <p:extLst>
      <p:ext uri="{BB962C8B-B14F-4D97-AF65-F5344CB8AC3E}">
        <p14:creationId xmlns:p14="http://schemas.microsoft.com/office/powerpoint/2010/main" val="21028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1C43A8C0-4507-D0AD-D792-7D68B8DB4D33}"/>
              </a:ext>
            </a:extLst>
          </p:cNvPr>
          <p:cNvPicPr>
            <a:picLocks noChangeAspect="1"/>
          </p:cNvPicPr>
          <p:nvPr/>
        </p:nvPicPr>
        <p:blipFill>
          <a:blip r:embed="rId2"/>
          <a:stretch>
            <a:fillRect/>
          </a:stretch>
        </p:blipFill>
        <p:spPr>
          <a:xfrm>
            <a:off x="643467" y="2216396"/>
            <a:ext cx="10905066" cy="3702917"/>
          </a:xfrm>
          <a:prstGeom prst="rect">
            <a:avLst/>
          </a:prstGeom>
        </p:spPr>
      </p:pic>
      <p:pic>
        <p:nvPicPr>
          <p:cNvPr id="5" name="Picture 4">
            <a:extLst>
              <a:ext uri="{FF2B5EF4-FFF2-40B4-BE49-F238E27FC236}">
                <a16:creationId xmlns:a16="http://schemas.microsoft.com/office/drawing/2014/main" id="{CA9C4312-7C8A-9817-3532-FA97823F0B38}"/>
              </a:ext>
            </a:extLst>
          </p:cNvPr>
          <p:cNvPicPr>
            <a:picLocks noChangeAspect="1"/>
          </p:cNvPicPr>
          <p:nvPr/>
        </p:nvPicPr>
        <p:blipFill>
          <a:blip r:embed="rId3"/>
          <a:stretch>
            <a:fillRect/>
          </a:stretch>
        </p:blipFill>
        <p:spPr>
          <a:xfrm>
            <a:off x="1397202" y="938686"/>
            <a:ext cx="9199098" cy="996106"/>
          </a:xfrm>
          <a:prstGeom prst="rect">
            <a:avLst/>
          </a:prstGeom>
        </p:spPr>
      </p:pic>
    </p:spTree>
    <p:extLst>
      <p:ext uri="{BB962C8B-B14F-4D97-AF65-F5344CB8AC3E}">
        <p14:creationId xmlns:p14="http://schemas.microsoft.com/office/powerpoint/2010/main" val="284441364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0F64F-8934-1B43-D4DD-BF7D01E1B5E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Risks and Assumptions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AF2CBAE-A86B-20A0-DA4D-2BFC8D876433}"/>
              </a:ext>
            </a:extLst>
          </p:cNvPr>
          <p:cNvGraphicFramePr>
            <a:graphicFrameLocks noGrp="1"/>
          </p:cNvGraphicFramePr>
          <p:nvPr>
            <p:ph idx="1"/>
            <p:extLst>
              <p:ext uri="{D42A27DB-BD31-4B8C-83A1-F6EECF244321}">
                <p14:modId xmlns:p14="http://schemas.microsoft.com/office/powerpoint/2010/main" val="449251550"/>
              </p:ext>
            </p:extLst>
          </p:nvPr>
        </p:nvGraphicFramePr>
        <p:xfrm>
          <a:off x="629679" y="1954428"/>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2991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B297-EBFC-61A9-7450-A75DA4EAF53B}"/>
              </a:ext>
            </a:extLst>
          </p:cNvPr>
          <p:cNvSpPr>
            <a:spLocks noGrp="1"/>
          </p:cNvSpPr>
          <p:nvPr>
            <p:ph type="title"/>
          </p:nvPr>
        </p:nvSpPr>
        <p:spPr>
          <a:xfrm>
            <a:off x="471311" y="562680"/>
            <a:ext cx="10515600" cy="908620"/>
          </a:xfrm>
        </p:spPr>
        <p:txBody>
          <a:bodyPr>
            <a:normAutofit/>
          </a:bodyPr>
          <a:lstStyle/>
          <a:p>
            <a:r>
              <a:rPr lang="en-US" sz="5400" b="1">
                <a:ea typeface="Calibri Light"/>
                <a:cs typeface="Calibri Light"/>
              </a:rPr>
              <a:t>Conclusion</a:t>
            </a:r>
            <a:endParaRPr lang="en-US" sz="5400" b="1">
              <a:cs typeface="Calibri Light"/>
            </a:endParaRPr>
          </a:p>
        </p:txBody>
      </p:sp>
      <p:sp>
        <p:nvSpPr>
          <p:cNvPr id="3" name="Content Placeholder 2">
            <a:extLst>
              <a:ext uri="{FF2B5EF4-FFF2-40B4-BE49-F238E27FC236}">
                <a16:creationId xmlns:a16="http://schemas.microsoft.com/office/drawing/2014/main" id="{F5C3BDFF-E6BC-492B-C7D2-837C24548AEA}"/>
              </a:ext>
            </a:extLst>
          </p:cNvPr>
          <p:cNvSpPr>
            <a:spLocks noGrp="1"/>
          </p:cNvSpPr>
          <p:nvPr>
            <p:ph idx="1"/>
          </p:nvPr>
        </p:nvSpPr>
        <p:spPr>
          <a:xfrm>
            <a:off x="126254" y="1393506"/>
            <a:ext cx="5603604" cy="5085914"/>
          </a:xfrm>
        </p:spPr>
        <p:txBody>
          <a:bodyPr vert="horz" lIns="91440" tIns="45720" rIns="91440" bIns="45720" rtlCol="0" anchor="t">
            <a:normAutofit lnSpcReduction="10000"/>
          </a:bodyPr>
          <a:lstStyle/>
          <a:p>
            <a:r>
              <a:rPr lang="en-US" sz="3600">
                <a:ea typeface="Calibri"/>
                <a:cs typeface="Calibri"/>
              </a:rPr>
              <a:t>What our database does</a:t>
            </a:r>
          </a:p>
          <a:p>
            <a:r>
              <a:rPr lang="en-US" sz="3600">
                <a:ea typeface="Calibri"/>
                <a:cs typeface="Calibri"/>
              </a:rPr>
              <a:t>Take away</a:t>
            </a:r>
          </a:p>
          <a:p>
            <a:r>
              <a:rPr lang="en-US" sz="3600">
                <a:ea typeface="Calibri"/>
                <a:cs typeface="Calibri"/>
              </a:rPr>
              <a:t>What could be improved:</a:t>
            </a:r>
          </a:p>
          <a:p>
            <a:pPr lvl="1">
              <a:buFont typeface="Courier New" panose="020B0604020202020204" pitchFamily="34" charset="0"/>
              <a:buChar char="o"/>
            </a:pPr>
            <a:r>
              <a:rPr lang="en-US" sz="3200">
                <a:ea typeface="Calibri"/>
                <a:cs typeface="Calibri"/>
              </a:rPr>
              <a:t>Adding hypoallergenic to dog breed information</a:t>
            </a:r>
          </a:p>
          <a:p>
            <a:pPr lvl="1">
              <a:buFont typeface="Courier New" panose="020B0604020202020204" pitchFamily="34" charset="0"/>
              <a:buChar char="o"/>
            </a:pPr>
            <a:r>
              <a:rPr lang="en-US" sz="3200">
                <a:ea typeface="Calibri"/>
                <a:cs typeface="Calibri"/>
              </a:rPr>
              <a:t>What training the dog has</a:t>
            </a:r>
          </a:p>
          <a:p>
            <a:pPr lvl="1">
              <a:buFont typeface="Courier New" panose="020B0604020202020204" pitchFamily="34" charset="0"/>
              <a:buChar char="o"/>
            </a:pPr>
            <a:r>
              <a:rPr lang="en-US" sz="3200">
                <a:ea typeface="Calibri"/>
                <a:cs typeface="Calibri"/>
              </a:rPr>
              <a:t>Adopter own/rental status</a:t>
            </a:r>
          </a:p>
          <a:p>
            <a:pPr lvl="1">
              <a:buFont typeface="Courier New" panose="020B0604020202020204" pitchFamily="34" charset="0"/>
              <a:buChar char="o"/>
            </a:pPr>
            <a:r>
              <a:rPr lang="en-US" sz="3200">
                <a:ea typeface="Calibri"/>
                <a:cs typeface="Calibri"/>
              </a:rPr>
              <a:t>Adopter at-home schedule</a:t>
            </a:r>
          </a:p>
          <a:p>
            <a:pPr lvl="1">
              <a:buFont typeface="Courier New" panose="020B0604020202020204" pitchFamily="34" charset="0"/>
              <a:buChar char="o"/>
            </a:pPr>
            <a:r>
              <a:rPr lang="en-US" sz="3200">
                <a:ea typeface="Calibri"/>
                <a:cs typeface="Calibri"/>
              </a:rPr>
              <a:t>Adopter fenced/not fenced yard status</a:t>
            </a:r>
          </a:p>
          <a:p>
            <a:pPr lvl="1">
              <a:buFont typeface="Courier New" panose="020B0604020202020204" pitchFamily="34" charset="0"/>
              <a:buChar char="o"/>
            </a:pPr>
            <a:endParaRPr lang="en-US" sz="3200">
              <a:ea typeface="Calibri"/>
              <a:cs typeface="Calibri"/>
            </a:endParaRPr>
          </a:p>
        </p:txBody>
      </p:sp>
      <p:pic>
        <p:nvPicPr>
          <p:cNvPr id="7" name="Picture 6" descr="Medical Coding Tools that Tie It All Together - AAPC Knowledge Center">
            <a:extLst>
              <a:ext uri="{FF2B5EF4-FFF2-40B4-BE49-F238E27FC236}">
                <a16:creationId xmlns:a16="http://schemas.microsoft.com/office/drawing/2014/main" id="{CF8515B8-0F98-289E-59BE-3D9664E975C9}"/>
              </a:ext>
            </a:extLst>
          </p:cNvPr>
          <p:cNvPicPr>
            <a:picLocks noChangeAspect="1"/>
          </p:cNvPicPr>
          <p:nvPr/>
        </p:nvPicPr>
        <p:blipFill>
          <a:blip r:embed="rId3"/>
          <a:stretch>
            <a:fillRect/>
          </a:stretch>
        </p:blipFill>
        <p:spPr>
          <a:xfrm>
            <a:off x="5939286" y="1602625"/>
            <a:ext cx="5978104" cy="4429662"/>
          </a:xfrm>
          <a:prstGeom prst="rect">
            <a:avLst/>
          </a:prstGeom>
        </p:spPr>
      </p:pic>
    </p:spTree>
    <p:extLst>
      <p:ext uri="{BB962C8B-B14F-4D97-AF65-F5344CB8AC3E}">
        <p14:creationId xmlns:p14="http://schemas.microsoft.com/office/powerpoint/2010/main" val="363742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dopt-A-Dog Month® - American Humane - American Humane">
            <a:extLst>
              <a:ext uri="{FF2B5EF4-FFF2-40B4-BE49-F238E27FC236}">
                <a16:creationId xmlns:a16="http://schemas.microsoft.com/office/drawing/2014/main" id="{CBAA1C96-D5F2-0060-9ADB-E83F0EF079C8}"/>
              </a:ext>
            </a:extLst>
          </p:cNvPr>
          <p:cNvPicPr>
            <a:picLocks noChangeAspect="1"/>
          </p:cNvPicPr>
          <p:nvPr/>
        </p:nvPicPr>
        <p:blipFill rotWithShape="1">
          <a:blip r:embed="rId3"/>
          <a:srcRect t="-344"/>
          <a:stretch/>
        </p:blipFill>
        <p:spPr>
          <a:xfrm>
            <a:off x="20" y="10"/>
            <a:ext cx="12191980" cy="4128931"/>
          </a:xfrm>
          <a:prstGeom prst="rect">
            <a:avLst/>
          </a:prstGeom>
        </p:spPr>
      </p:pic>
      <p:sp>
        <p:nvSpPr>
          <p:cNvPr id="21" name="Rectangle 20">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5C3BDFF-E6BC-492B-C7D2-837C24548AEA}"/>
              </a:ext>
            </a:extLst>
          </p:cNvPr>
          <p:cNvSpPr>
            <a:spLocks noGrp="1"/>
          </p:cNvSpPr>
          <p:nvPr>
            <p:ph idx="1"/>
          </p:nvPr>
        </p:nvSpPr>
        <p:spPr>
          <a:xfrm>
            <a:off x="1205468" y="4523688"/>
            <a:ext cx="9770380" cy="1536192"/>
          </a:xfrm>
        </p:spPr>
        <p:txBody>
          <a:bodyPr vert="horz" lIns="91440" tIns="45720" rIns="91440" bIns="45720" rtlCol="0" anchor="ctr">
            <a:noAutofit/>
          </a:bodyPr>
          <a:lstStyle/>
          <a:p>
            <a:pPr marL="0" indent="0" algn="ctr">
              <a:buNone/>
            </a:pPr>
            <a:r>
              <a:rPr lang="en-US" sz="4800">
                <a:cs typeface="Calibri"/>
              </a:rPr>
              <a:t>Thank you!</a:t>
            </a:r>
          </a:p>
          <a:p>
            <a:pPr marL="0" indent="0" algn="ctr">
              <a:buNone/>
            </a:pPr>
            <a:r>
              <a:rPr lang="en-US" sz="4800">
                <a:cs typeface="Calibri"/>
              </a:rPr>
              <a:t>Questions or Comments?</a:t>
            </a:r>
          </a:p>
        </p:txBody>
      </p:sp>
    </p:spTree>
    <p:extLst>
      <p:ext uri="{BB962C8B-B14F-4D97-AF65-F5344CB8AC3E}">
        <p14:creationId xmlns:p14="http://schemas.microsoft.com/office/powerpoint/2010/main" val="347965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FFAA-02B8-3BDF-01BE-D6E8AB2E22CB}"/>
              </a:ext>
            </a:extLst>
          </p:cNvPr>
          <p:cNvSpPr>
            <a:spLocks noGrp="1"/>
          </p:cNvSpPr>
          <p:nvPr>
            <p:ph type="title"/>
          </p:nvPr>
        </p:nvSpPr>
        <p:spPr>
          <a:xfrm>
            <a:off x="5188864" y="283772"/>
            <a:ext cx="6753680" cy="720274"/>
          </a:xfrm>
        </p:spPr>
        <p:txBody>
          <a:bodyPr vert="horz" lIns="91440" tIns="45720" rIns="91440" bIns="45720" rtlCol="0" anchor="ctr">
            <a:normAutofit/>
          </a:bodyPr>
          <a:lstStyle/>
          <a:p>
            <a:r>
              <a:rPr lang="en-US" sz="3600" b="1" kern="1200">
                <a:solidFill>
                  <a:schemeClr val="tx2"/>
                </a:solidFill>
                <a:latin typeface="+mj-lt"/>
                <a:ea typeface="+mj-ea"/>
                <a:cs typeface="+mj-cs"/>
              </a:rPr>
              <a:t>Why A Dog Adoption Database? </a:t>
            </a:r>
            <a:endParaRPr lang="en-US" sz="3600" b="1" kern="1200">
              <a:solidFill>
                <a:schemeClr val="tx2"/>
              </a:solidFill>
              <a:latin typeface="+mj-lt"/>
              <a:ea typeface="Calibri Light"/>
              <a:cs typeface="Calibri Light"/>
            </a:endParaRPr>
          </a:p>
        </p:txBody>
      </p:sp>
      <p:pic>
        <p:nvPicPr>
          <p:cNvPr id="8" name="Graphic 7" descr="Dog">
            <a:extLst>
              <a:ext uri="{FF2B5EF4-FFF2-40B4-BE49-F238E27FC236}">
                <a16:creationId xmlns:a16="http://schemas.microsoft.com/office/drawing/2014/main" id="{F2090A69-3F2E-8AE2-B9E8-ADD324A2E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4" name="TextBox 3">
            <a:extLst>
              <a:ext uri="{FF2B5EF4-FFF2-40B4-BE49-F238E27FC236}">
                <a16:creationId xmlns:a16="http://schemas.microsoft.com/office/drawing/2014/main" id="{FBBEC7EC-5404-EAB6-FCA6-6679252546EB}"/>
              </a:ext>
            </a:extLst>
          </p:cNvPr>
          <p:cNvSpPr txBox="1"/>
          <p:nvPr/>
        </p:nvSpPr>
        <p:spPr>
          <a:xfrm>
            <a:off x="6133886" y="1190285"/>
            <a:ext cx="5805464" cy="52852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2800" u="sng">
                <a:solidFill>
                  <a:schemeClr val="tx2"/>
                </a:solidFill>
              </a:rPr>
              <a:t>The Business Need</a:t>
            </a:r>
            <a:r>
              <a:rPr lang="en-US" sz="2800">
                <a:solidFill>
                  <a:schemeClr val="tx2"/>
                </a:solidFill>
              </a:rPr>
              <a:t>: </a:t>
            </a:r>
            <a:endParaRPr lang="en-US" sz="28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Centralized place for information and streamline communication</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Database to expedite the process </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Filter to match dogs based on certain criteria</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Make informed decisions  </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endParaRPr lang="en-US">
              <a:solidFill>
                <a:schemeClr val="tx2"/>
              </a:solidFill>
              <a:ea typeface="Calibri"/>
              <a:cs typeface="Calibri"/>
            </a:endParaRPr>
          </a:p>
          <a:p>
            <a:pPr>
              <a:lnSpc>
                <a:spcPct val="90000"/>
              </a:lnSpc>
              <a:spcAft>
                <a:spcPts val="600"/>
              </a:spcAft>
            </a:pPr>
            <a:r>
              <a:rPr lang="en-US" sz="2800" u="sng">
                <a:solidFill>
                  <a:schemeClr val="tx2"/>
                </a:solidFill>
              </a:rPr>
              <a:t>Goals:</a:t>
            </a:r>
            <a:endParaRPr lang="en-US" sz="2800" u="sng">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Facilitate the successful matching of dogs </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Manage information and have everything in one place. </a:t>
            </a:r>
            <a:endParaRPr lang="en-US" sz="2400">
              <a:solidFill>
                <a:schemeClr val="tx2"/>
              </a:solidFill>
              <a:ea typeface="Calibri"/>
              <a:cs typeface="Calibri"/>
            </a:endParaRPr>
          </a:p>
          <a:p>
            <a:pPr marL="285750" indent="-228600">
              <a:lnSpc>
                <a:spcPct val="90000"/>
              </a:lnSpc>
              <a:spcAft>
                <a:spcPts val="600"/>
              </a:spcAft>
              <a:buFont typeface="Arial" panose="020B0604020202020204" pitchFamily="34" charset="0"/>
              <a:buChar char="•"/>
            </a:pPr>
            <a:r>
              <a:rPr lang="en-US" sz="2400">
                <a:solidFill>
                  <a:schemeClr val="tx2"/>
                </a:solidFill>
              </a:rPr>
              <a:t>Have filters to pair dogs with potential adopters</a:t>
            </a:r>
            <a:endParaRPr lang="en-US" sz="2400">
              <a:solidFill>
                <a:schemeClr val="tx2"/>
              </a:solidFill>
              <a:ea typeface="Calibri"/>
              <a:cs typeface="Calibri"/>
            </a:endParaRPr>
          </a:p>
          <a:p>
            <a:pPr indent="-228600">
              <a:lnSpc>
                <a:spcPct val="90000"/>
              </a:lnSpc>
              <a:spcAft>
                <a:spcPts val="600"/>
              </a:spcAft>
              <a:buFont typeface="Arial" panose="020B0604020202020204" pitchFamily="34" charset="0"/>
              <a:buChar char="•"/>
            </a:pPr>
            <a:endParaRPr lang="en-US" sz="1500">
              <a:solidFill>
                <a:schemeClr val="tx2"/>
              </a:solidFill>
            </a:endParaRPr>
          </a:p>
          <a:p>
            <a:pPr indent="-228600">
              <a:lnSpc>
                <a:spcPct val="90000"/>
              </a:lnSpc>
              <a:spcAft>
                <a:spcPts val="600"/>
              </a:spcAft>
              <a:buFont typeface="Arial" panose="020B0604020202020204" pitchFamily="34" charset="0"/>
              <a:buChar char="•"/>
            </a:pPr>
            <a:endParaRPr lang="en-US" sz="1500">
              <a:solidFill>
                <a:schemeClr val="tx2"/>
              </a:solidFill>
            </a:endParaRP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667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09A1D-9965-676F-2FA0-4994174A65AF}"/>
              </a:ext>
            </a:extLst>
          </p:cNvPr>
          <p:cNvSpPr>
            <a:spLocks noGrp="1"/>
          </p:cNvSpPr>
          <p:nvPr>
            <p:ph type="title"/>
          </p:nvPr>
        </p:nvSpPr>
        <p:spPr>
          <a:xfrm>
            <a:off x="589560" y="856180"/>
            <a:ext cx="4560584" cy="1128068"/>
          </a:xfrm>
        </p:spPr>
        <p:txBody>
          <a:bodyPr anchor="ctr">
            <a:normAutofit/>
          </a:bodyPr>
          <a:lstStyle/>
          <a:p>
            <a:r>
              <a:rPr lang="en-US" sz="4000">
                <a:ea typeface="Calibri Light"/>
                <a:cs typeface="Calibri Light"/>
              </a:rPr>
              <a:t>In more detail...</a:t>
            </a:r>
            <a:endParaRPr lang="en-US" sz="4000"/>
          </a:p>
        </p:txBody>
      </p:sp>
      <p:grpSp>
        <p:nvGrpSpPr>
          <p:cNvPr id="22" name="Group 2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56D696-9146-5AA0-6E75-24061DCD977D}"/>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buNone/>
            </a:pPr>
            <a:r>
              <a:rPr lang="en-US" sz="3600">
                <a:ea typeface="Calibri" panose="020F0502020204030204"/>
                <a:cs typeface="Calibri" panose="020F0502020204030204"/>
              </a:rPr>
              <a:t>The following slides provide in-depth details in regards to our previous slides...</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aklin Ford - Coming Soon... Yaklin Ford Collision Center!... | Facebook">
            <a:extLst>
              <a:ext uri="{FF2B5EF4-FFF2-40B4-BE49-F238E27FC236}">
                <a16:creationId xmlns:a16="http://schemas.microsoft.com/office/drawing/2014/main" id="{0B4FE582-1429-8E8E-E0CE-71D6FA6EF936}"/>
              </a:ext>
            </a:extLst>
          </p:cNvPr>
          <p:cNvPicPr>
            <a:picLocks noChangeAspect="1"/>
          </p:cNvPicPr>
          <p:nvPr/>
        </p:nvPicPr>
        <p:blipFill rotWithShape="1">
          <a:blip r:embed="rId3"/>
          <a:srcRect l="880" r="8049" b="2"/>
          <a:stretch/>
        </p:blipFill>
        <p:spPr>
          <a:xfrm>
            <a:off x="5977788" y="799352"/>
            <a:ext cx="5425410" cy="5259296"/>
          </a:xfrm>
          <a:prstGeom prst="rect">
            <a:avLst/>
          </a:prstGeom>
        </p:spPr>
      </p:pic>
    </p:spTree>
    <p:extLst>
      <p:ext uri="{BB962C8B-B14F-4D97-AF65-F5344CB8AC3E}">
        <p14:creationId xmlns:p14="http://schemas.microsoft.com/office/powerpoint/2010/main" val="417314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DE63-AD2F-3A32-0B3B-1BE964B543BF}"/>
              </a:ext>
            </a:extLst>
          </p:cNvPr>
          <p:cNvSpPr>
            <a:spLocks noGrp="1"/>
          </p:cNvSpPr>
          <p:nvPr>
            <p:ph type="title"/>
          </p:nvPr>
        </p:nvSpPr>
        <p:spPr>
          <a:xfrm>
            <a:off x="838200" y="149465"/>
            <a:ext cx="10515600" cy="1325563"/>
          </a:xfrm>
        </p:spPr>
        <p:txBody>
          <a:bodyPr/>
          <a:lstStyle/>
          <a:p>
            <a:r>
              <a:rPr lang="en-US">
                <a:ea typeface="Calibri Light"/>
                <a:cs typeface="Calibri Light"/>
              </a:rPr>
              <a:t>Why a Dog Database</a:t>
            </a:r>
          </a:p>
        </p:txBody>
      </p:sp>
      <p:sp>
        <p:nvSpPr>
          <p:cNvPr id="3" name="Content Placeholder 2">
            <a:extLst>
              <a:ext uri="{FF2B5EF4-FFF2-40B4-BE49-F238E27FC236}">
                <a16:creationId xmlns:a16="http://schemas.microsoft.com/office/drawing/2014/main" id="{CEFB61A6-F1CF-1803-AE2F-C60855A6769A}"/>
              </a:ext>
            </a:extLst>
          </p:cNvPr>
          <p:cNvSpPr>
            <a:spLocks noGrp="1"/>
          </p:cNvSpPr>
          <p:nvPr>
            <p:ph idx="1"/>
          </p:nvPr>
        </p:nvSpPr>
        <p:spPr>
          <a:xfrm>
            <a:off x="507521" y="1351173"/>
            <a:ext cx="10846279" cy="5114114"/>
          </a:xfrm>
        </p:spPr>
        <p:txBody>
          <a:bodyPr vert="horz" lIns="91440" tIns="45720" rIns="91440" bIns="45720" rtlCol="0" anchor="t">
            <a:noAutofit/>
          </a:bodyPr>
          <a:lstStyle/>
          <a:p>
            <a:r>
              <a:rPr lang="en-US" sz="1600">
                <a:ea typeface="+mn-lt"/>
                <a:cs typeface="+mn-lt"/>
              </a:rPr>
              <a:t>Organized Information: It allows for the systematic organization of information about dogs available for adoption, including their characteristics, health records, and behavioral traits.</a:t>
            </a:r>
            <a:endParaRPr lang="en-US" sz="1600">
              <a:ea typeface="Calibri" panose="020F0502020204030204"/>
              <a:cs typeface="Calibri" panose="020F0502020204030204"/>
            </a:endParaRPr>
          </a:p>
          <a:p>
            <a:r>
              <a:rPr lang="en-US" sz="1600">
                <a:ea typeface="+mn-lt"/>
                <a:cs typeface="+mn-lt"/>
              </a:rPr>
              <a:t>Efficient Matching: Helps in matching dogs with potential adopters based on their preferences, lifestyle, and compatibility, leading to successful adoptions.</a:t>
            </a:r>
            <a:endParaRPr lang="en-US" sz="1600">
              <a:ea typeface="Calibri"/>
              <a:cs typeface="Calibri"/>
            </a:endParaRPr>
          </a:p>
          <a:p>
            <a:r>
              <a:rPr lang="en-US" sz="1600">
                <a:ea typeface="+mn-lt"/>
                <a:cs typeface="+mn-lt"/>
              </a:rPr>
              <a:t>Health Monitoring: Enables tracking of health records, vaccinations, and medical history of each dog, ensuring their well-being before and after adoption.</a:t>
            </a:r>
            <a:endParaRPr lang="en-US" sz="1600">
              <a:ea typeface="Calibri"/>
              <a:cs typeface="Calibri"/>
            </a:endParaRPr>
          </a:p>
          <a:p>
            <a:r>
              <a:rPr lang="en-US" sz="1600">
                <a:ea typeface="+mn-lt"/>
                <a:cs typeface="+mn-lt"/>
              </a:rPr>
              <a:t>Improved Communication: Facilitates communication between the adoption organization and potential adopters, making it easier to provide information and updates.</a:t>
            </a:r>
            <a:endParaRPr lang="en-US" sz="1600">
              <a:ea typeface="Calibri"/>
              <a:cs typeface="Calibri"/>
            </a:endParaRPr>
          </a:p>
          <a:p>
            <a:r>
              <a:rPr lang="en-US" sz="1600">
                <a:ea typeface="+mn-lt"/>
                <a:cs typeface="+mn-lt"/>
              </a:rPr>
              <a:t>Record Keeping: Provides a central repository for maintaining records of adoptions, which can be useful for legal and administrative purposes.</a:t>
            </a:r>
            <a:endParaRPr lang="en-US" sz="1600">
              <a:ea typeface="Calibri"/>
              <a:cs typeface="Calibri"/>
            </a:endParaRPr>
          </a:p>
          <a:p>
            <a:r>
              <a:rPr lang="en-US" sz="1600">
                <a:ea typeface="+mn-lt"/>
                <a:cs typeface="+mn-lt"/>
              </a:rPr>
              <a:t>Data Analysis: Allows for the analysis of adoption trends, success rates, and other metrics, which can help in improving adoption processes and outcomes.</a:t>
            </a:r>
            <a:endParaRPr lang="en-US" sz="1600">
              <a:ea typeface="Calibri"/>
              <a:cs typeface="Calibri"/>
            </a:endParaRPr>
          </a:p>
          <a:p>
            <a:r>
              <a:rPr lang="en-US" sz="1600">
                <a:ea typeface="+mn-lt"/>
                <a:cs typeface="+mn-lt"/>
              </a:rPr>
              <a:t>Educational Purposes: Can be used for educational purposes, such as teaching responsible pet ownership and promoting adoption over buying from breeders.</a:t>
            </a:r>
            <a:endParaRPr lang="en-US" sz="1600">
              <a:ea typeface="Calibri"/>
              <a:cs typeface="Calibri"/>
            </a:endParaRPr>
          </a:p>
          <a:p>
            <a:r>
              <a:rPr lang="en-US" sz="1600">
                <a:ea typeface="+mn-lt"/>
                <a:cs typeface="+mn-lt"/>
              </a:rPr>
              <a:t>Community Engagement: Engages the community by providing a platform for volunteering, fostering, and supporting the adoption cause.</a:t>
            </a:r>
            <a:endParaRPr lang="en-US" sz="1600">
              <a:ea typeface="Calibri"/>
              <a:cs typeface="Calibri"/>
            </a:endParaRPr>
          </a:p>
          <a:p>
            <a:r>
              <a:rPr lang="en-US" sz="1600">
                <a:ea typeface="+mn-lt"/>
                <a:cs typeface="+mn-lt"/>
              </a:rPr>
              <a:t>Transparency: Promotes transparency by providing information about the adoption organization's operations, policies, and the dogs available for adoption.</a:t>
            </a:r>
            <a:endParaRPr lang="en-US" sz="1600">
              <a:ea typeface="Calibri"/>
              <a:cs typeface="Calibri"/>
            </a:endParaRPr>
          </a:p>
          <a:p>
            <a:endParaRPr lang="en-US">
              <a:ea typeface="Calibri"/>
              <a:cs typeface="Calibri"/>
            </a:endParaRPr>
          </a:p>
        </p:txBody>
      </p:sp>
    </p:spTree>
    <p:extLst>
      <p:ext uri="{BB962C8B-B14F-4D97-AF65-F5344CB8AC3E}">
        <p14:creationId xmlns:p14="http://schemas.microsoft.com/office/powerpoint/2010/main" val="329623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945FA-BD85-465C-270C-3402EA3333F7}"/>
              </a:ext>
            </a:extLst>
          </p:cNvPr>
          <p:cNvSpPr>
            <a:spLocks noGrp="1"/>
          </p:cNvSpPr>
          <p:nvPr>
            <p:ph idx="1"/>
          </p:nvPr>
        </p:nvSpPr>
        <p:spPr>
          <a:xfrm>
            <a:off x="838200" y="1551781"/>
            <a:ext cx="10515600" cy="4494212"/>
          </a:xfrm>
        </p:spPr>
        <p:txBody>
          <a:bodyPr vert="horz" lIns="91440" tIns="45720" rIns="91440" bIns="45720" rtlCol="0" anchor="t">
            <a:normAutofit/>
          </a:bodyPr>
          <a:lstStyle/>
          <a:p>
            <a:pPr marL="0" indent="0">
              <a:buNone/>
            </a:pPr>
            <a:endParaRPr lang="en-US">
              <a:ea typeface="Calibri"/>
              <a:cs typeface="Calibri"/>
            </a:endParaRPr>
          </a:p>
          <a:p>
            <a:pPr lvl="1">
              <a:buFont typeface="Courier New" panose="020B0604020202020204" pitchFamily="34" charset="0"/>
              <a:buChar char="o"/>
            </a:pPr>
            <a:endParaRPr lang="en-US">
              <a:latin typeface="Calibri"/>
              <a:ea typeface="Calibri"/>
              <a:cs typeface="Calibri"/>
            </a:endParaRPr>
          </a:p>
        </p:txBody>
      </p:sp>
      <p:sp>
        <p:nvSpPr>
          <p:cNvPr id="4" name="TextBox 3">
            <a:extLst>
              <a:ext uri="{FF2B5EF4-FFF2-40B4-BE49-F238E27FC236}">
                <a16:creationId xmlns:a16="http://schemas.microsoft.com/office/drawing/2014/main" id="{AF04BD8E-2DC9-A318-3398-764B61DA2E33}"/>
              </a:ext>
            </a:extLst>
          </p:cNvPr>
          <p:cNvSpPr txBox="1"/>
          <p:nvPr/>
        </p:nvSpPr>
        <p:spPr>
          <a:xfrm>
            <a:off x="210414" y="1130177"/>
            <a:ext cx="1152267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ea typeface="Calibri"/>
                <a:cs typeface="Calibri"/>
              </a:rPr>
              <a:t>The Business Need: </a:t>
            </a:r>
          </a:p>
          <a:p>
            <a:pPr marL="285750" indent="-285750">
              <a:buFont typeface="Arial"/>
              <a:buChar char="•"/>
            </a:pPr>
            <a:r>
              <a:rPr lang="en-US">
                <a:solidFill>
                  <a:srgbClr val="FFFFFF"/>
                </a:solidFill>
                <a:ea typeface="Calibri"/>
                <a:cs typeface="Calibri"/>
              </a:rPr>
              <a:t>The dog adoption database will provide a centralized place for having information about dogs available for adoption, adopters, and the adoption process itself. This will make it easier to access information and streamline communication between all parties involved. </a:t>
            </a:r>
          </a:p>
          <a:p>
            <a:pPr marL="285750" indent="-285750">
              <a:buFont typeface="Arial"/>
              <a:buChar char="•"/>
            </a:pPr>
            <a:r>
              <a:rPr lang="en-US">
                <a:solidFill>
                  <a:srgbClr val="FFFFFF"/>
                </a:solidFill>
                <a:ea typeface="Calibri"/>
                <a:cs typeface="Calibri"/>
              </a:rPr>
              <a:t>The database will also help expedite the process and make sure things run smoothly for both the adopters and our organization. This will lead to more successful adoptions and dogs will go to their forever homes. </a:t>
            </a:r>
          </a:p>
          <a:p>
            <a:pPr marL="285750" indent="-285750">
              <a:buFont typeface="Arial"/>
              <a:buChar char="•"/>
            </a:pPr>
            <a:r>
              <a:rPr lang="en-US">
                <a:ea typeface="Calibri"/>
                <a:cs typeface="Calibri"/>
              </a:rPr>
              <a:t>Potential adopters will be able to filter</a:t>
            </a:r>
            <a:r>
              <a:rPr lang="en-US">
                <a:solidFill>
                  <a:srgbClr val="FFFFFF"/>
                </a:solidFill>
                <a:ea typeface="Calibri"/>
                <a:cs typeface="Calibri"/>
              </a:rPr>
              <a:t> to </a:t>
            </a:r>
            <a:r>
              <a:rPr lang="en-US">
                <a:ea typeface="Calibri"/>
                <a:cs typeface="Calibri"/>
              </a:rPr>
              <a:t>match dogs based on certain criteria, </a:t>
            </a:r>
            <a:r>
              <a:rPr lang="en-US">
                <a:solidFill>
                  <a:srgbClr val="FFFFFF"/>
                </a:solidFill>
                <a:ea typeface="Calibri"/>
                <a:cs typeface="Calibri"/>
              </a:rPr>
              <a:t>such as breed, size, age and lifestyle preferences. This will lead to more successful matches between the dog and adopter. </a:t>
            </a:r>
          </a:p>
          <a:p>
            <a:pPr marL="285750" indent="-285750">
              <a:buFont typeface="Arial"/>
              <a:buChar char="•"/>
            </a:pPr>
            <a:r>
              <a:rPr lang="en-US">
                <a:solidFill>
                  <a:srgbClr val="FFFFFF"/>
                </a:solidFill>
                <a:ea typeface="Calibri"/>
                <a:cs typeface="Calibri"/>
              </a:rPr>
              <a:t>With the database and the data we collect, we'll be able to make informed decisions about how to best market and leave room for long-term planning. We'll be able to promote adoption events, share success stories, and even ask for volunteers through this database. </a:t>
            </a:r>
          </a:p>
          <a:p>
            <a:endParaRPr lang="en-US">
              <a:solidFill>
                <a:srgbClr val="FFFFFF"/>
              </a:solidFill>
              <a:ea typeface="Calibri"/>
              <a:cs typeface="Calibri"/>
            </a:endParaRPr>
          </a:p>
          <a:p>
            <a:r>
              <a:rPr lang="en-US">
                <a:solidFill>
                  <a:srgbClr val="FFFFFF"/>
                </a:solidFill>
                <a:ea typeface="Calibri"/>
                <a:cs typeface="Calibri"/>
              </a:rPr>
              <a:t>The Goal: </a:t>
            </a:r>
          </a:p>
          <a:p>
            <a:pPr marL="285750" indent="-285750">
              <a:buFont typeface="Arial"/>
              <a:buChar char="•"/>
            </a:pPr>
            <a:r>
              <a:rPr lang="en-US">
                <a:solidFill>
                  <a:srgbClr val="FFFFFF"/>
                </a:solidFill>
                <a:ea typeface="Calibri"/>
                <a:cs typeface="Calibri"/>
              </a:rPr>
              <a:t>Similarly to the business need, the goal of the dog adoption database is to facilitate the successful matching of dogs in need of homes with the proper adopter while also making sure everything runs smoothly in the process. </a:t>
            </a:r>
          </a:p>
          <a:p>
            <a:pPr marL="285750" indent="-285750">
              <a:buFont typeface="Arial"/>
              <a:buChar char="•"/>
            </a:pPr>
            <a:r>
              <a:rPr lang="en-US">
                <a:solidFill>
                  <a:srgbClr val="FFFFFF"/>
                </a:solidFill>
                <a:ea typeface="Calibri"/>
                <a:cs typeface="Calibri"/>
              </a:rPr>
              <a:t>We want to be able to manage information related to the dogs available for adoption and have everything in one place. </a:t>
            </a:r>
          </a:p>
          <a:p>
            <a:pPr marL="285750" indent="-285750">
              <a:buFont typeface="Arial"/>
              <a:buChar char="•"/>
            </a:pPr>
            <a:r>
              <a:rPr lang="en-US">
                <a:solidFill>
                  <a:srgbClr val="FFFFFF"/>
                </a:solidFill>
                <a:ea typeface="Calibri"/>
                <a:cs typeface="Calibri"/>
              </a:rPr>
              <a:t>We also want to have filters or ways to pair dogs with potential adopters that would be on the best factors for the adopter. We want to reduce the risk of dogs being returned or having to re-home the dogs. </a:t>
            </a:r>
          </a:p>
        </p:txBody>
      </p:sp>
      <p:sp>
        <p:nvSpPr>
          <p:cNvPr id="2" name="TextBox 1">
            <a:extLst>
              <a:ext uri="{FF2B5EF4-FFF2-40B4-BE49-F238E27FC236}">
                <a16:creationId xmlns:a16="http://schemas.microsoft.com/office/drawing/2014/main" id="{8363D5D1-E604-068C-3BA8-95E8D997E683}"/>
              </a:ext>
            </a:extLst>
          </p:cNvPr>
          <p:cNvSpPr txBox="1"/>
          <p:nvPr/>
        </p:nvSpPr>
        <p:spPr>
          <a:xfrm>
            <a:off x="210009" y="287657"/>
            <a:ext cx="85793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Calibri"/>
                <a:cs typeface="Calibri"/>
              </a:rPr>
              <a:t>Business Need &amp; Goals</a:t>
            </a:r>
          </a:p>
        </p:txBody>
      </p:sp>
    </p:spTree>
    <p:extLst>
      <p:ext uri="{BB962C8B-B14F-4D97-AF65-F5344CB8AC3E}">
        <p14:creationId xmlns:p14="http://schemas.microsoft.com/office/powerpoint/2010/main" val="177972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945FA-BD85-465C-270C-3402EA3333F7}"/>
              </a:ext>
            </a:extLst>
          </p:cNvPr>
          <p:cNvSpPr>
            <a:spLocks noGrp="1"/>
          </p:cNvSpPr>
          <p:nvPr>
            <p:ph idx="1"/>
          </p:nvPr>
        </p:nvSpPr>
        <p:spPr>
          <a:xfrm>
            <a:off x="838200" y="1551781"/>
            <a:ext cx="10515600" cy="4494212"/>
          </a:xfrm>
        </p:spPr>
        <p:txBody>
          <a:bodyPr vert="horz" lIns="91440" tIns="45720" rIns="91440" bIns="45720" rtlCol="0" anchor="t">
            <a:normAutofit/>
          </a:bodyPr>
          <a:lstStyle/>
          <a:p>
            <a:pPr marL="0" indent="0">
              <a:buNone/>
            </a:pPr>
            <a:endParaRPr lang="en-US">
              <a:ea typeface="Calibri"/>
              <a:cs typeface="Calibri"/>
            </a:endParaRPr>
          </a:p>
          <a:p>
            <a:pPr lvl="1">
              <a:buFont typeface="Courier New" panose="020B0604020202020204" pitchFamily="34" charset="0"/>
              <a:buChar char="o"/>
            </a:pPr>
            <a:endParaRPr lang="en-US">
              <a:latin typeface="Calibri"/>
              <a:ea typeface="Calibri"/>
              <a:cs typeface="Calibri"/>
            </a:endParaRPr>
          </a:p>
        </p:txBody>
      </p:sp>
      <p:sp>
        <p:nvSpPr>
          <p:cNvPr id="4" name="TextBox 3">
            <a:extLst>
              <a:ext uri="{FF2B5EF4-FFF2-40B4-BE49-F238E27FC236}">
                <a16:creationId xmlns:a16="http://schemas.microsoft.com/office/drawing/2014/main" id="{AF04BD8E-2DC9-A318-3398-764B61DA2E33}"/>
              </a:ext>
            </a:extLst>
          </p:cNvPr>
          <p:cNvSpPr txBox="1"/>
          <p:nvPr/>
        </p:nvSpPr>
        <p:spPr>
          <a:xfrm>
            <a:off x="339810" y="1719648"/>
            <a:ext cx="1152267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A dog adoption database is very beneficial, but there is also potential risks and issues. </a:t>
            </a:r>
            <a:endParaRPr lang="en-US"/>
          </a:p>
          <a:p>
            <a:endParaRPr lang="en-US">
              <a:ea typeface="Calibri"/>
              <a:cs typeface="Calibri"/>
            </a:endParaRPr>
          </a:p>
          <a:p>
            <a:r>
              <a:rPr lang="en-US" u="sng">
                <a:ea typeface="Calibri"/>
                <a:cs typeface="Calibri"/>
              </a:rPr>
              <a:t>Risks/Issues</a:t>
            </a:r>
            <a:r>
              <a:rPr lang="en-US">
                <a:ea typeface="Calibri"/>
                <a:cs typeface="Calibri"/>
              </a:rPr>
              <a:t>: </a:t>
            </a:r>
          </a:p>
          <a:p>
            <a:pPr marL="285750" indent="-285750">
              <a:buFont typeface="Arial"/>
              <a:buChar char="•"/>
            </a:pPr>
            <a:r>
              <a:rPr lang="en-US" i="1">
                <a:ea typeface="Calibri"/>
                <a:cs typeface="Calibri"/>
              </a:rPr>
              <a:t>Data Security</a:t>
            </a:r>
            <a:r>
              <a:rPr lang="en-US">
                <a:ea typeface="Calibri"/>
                <a:cs typeface="Calibri"/>
              </a:rPr>
              <a:t> – With having so much data on actual adopters, we are at risk for potential data breaches. This includes the personal details of the adopters or even medical records of dogs, even though they are not protected by HIPAA. We want to make sure we have security measures in place, and limited access to certain information. If we are working with other applications, we may have to share sensitive data, so there could be some weaknesses in these systems. </a:t>
            </a:r>
          </a:p>
          <a:p>
            <a:pPr marL="285750" indent="-285750">
              <a:buFont typeface="Arial"/>
              <a:buChar char="•"/>
            </a:pPr>
            <a:r>
              <a:rPr lang="en-US" i="1">
                <a:ea typeface="Calibri"/>
                <a:cs typeface="Calibri"/>
              </a:rPr>
              <a:t>Data Accuracy </a:t>
            </a:r>
            <a:r>
              <a:rPr lang="en-US">
                <a:ea typeface="Calibri"/>
                <a:cs typeface="Calibri"/>
              </a:rPr>
              <a:t>- Sometimes the applications can be inaccurate which could lead to errors in the application process. We would need to make sure the fields are listed as required or for the fields that are not, making sure it is labeled correctly. We would also want to train our staff to properly input the information as well. </a:t>
            </a:r>
          </a:p>
          <a:p>
            <a:pPr marL="285750" indent="-285750">
              <a:buFont typeface="Arial"/>
              <a:buChar char="•"/>
            </a:pPr>
            <a:r>
              <a:rPr lang="en-US" i="1">
                <a:ea typeface="Calibri"/>
                <a:cs typeface="Calibri"/>
              </a:rPr>
              <a:t>System Performance </a:t>
            </a:r>
            <a:r>
              <a:rPr lang="en-US">
                <a:ea typeface="Calibri"/>
                <a:cs typeface="Calibri"/>
              </a:rPr>
              <a:t>- We want to make sure that the database can be properly used on different systems. We don't want to have delays in processing applications. We would want to make sure we have reliable systems to help run this. </a:t>
            </a:r>
          </a:p>
          <a:p>
            <a:pPr marL="285750" indent="-285750">
              <a:buFont typeface="Arial"/>
              <a:buChar char="•"/>
            </a:pPr>
            <a:r>
              <a:rPr lang="en-US" i="1">
                <a:ea typeface="Calibri"/>
                <a:cs typeface="Calibri"/>
              </a:rPr>
              <a:t>Legal Compliance</a:t>
            </a:r>
            <a:r>
              <a:rPr lang="en-US">
                <a:ea typeface="Calibri" panose="020F0502020204030204"/>
                <a:cs typeface="Calibri" panose="020F0502020204030204"/>
              </a:rPr>
              <a:t> - We need to make sure since we have access to first-party data that we are being compliant with all applicable laws. We wouldn't want to be fined or given other consequences. </a:t>
            </a:r>
          </a:p>
          <a:p>
            <a:pPr marL="285750" indent="-285750">
              <a:buFont typeface="Arial"/>
              <a:buChar char="•"/>
            </a:pPr>
            <a:r>
              <a:rPr lang="en-US" i="1">
                <a:ea typeface="Calibri" panose="020F0502020204030204"/>
                <a:cs typeface="Calibri" panose="020F0502020204030204"/>
              </a:rPr>
              <a:t>Integration with other Services or Applications</a:t>
            </a:r>
            <a:r>
              <a:rPr lang="en-US">
                <a:ea typeface="Calibri" panose="020F0502020204030204"/>
                <a:cs typeface="Calibri" panose="020F0502020204030204"/>
              </a:rPr>
              <a:t>: Working with another platform could lead to compatibility issues which could cause errors in the data or even the functionality of the database. We also would have to depend on the other application to be working at all times. </a:t>
            </a:r>
          </a:p>
        </p:txBody>
      </p:sp>
      <p:pic>
        <p:nvPicPr>
          <p:cNvPr id="5" name="Picture 4" descr="Stream What Could Possibly Go Wrong? | discovery+">
            <a:extLst>
              <a:ext uri="{FF2B5EF4-FFF2-40B4-BE49-F238E27FC236}">
                <a16:creationId xmlns:a16="http://schemas.microsoft.com/office/drawing/2014/main" id="{1E27F97A-E599-2E6A-278D-3871EC42C8B2}"/>
              </a:ext>
            </a:extLst>
          </p:cNvPr>
          <p:cNvPicPr>
            <a:picLocks noChangeAspect="1"/>
          </p:cNvPicPr>
          <p:nvPr/>
        </p:nvPicPr>
        <p:blipFill>
          <a:blip r:embed="rId2"/>
          <a:stretch>
            <a:fillRect/>
          </a:stretch>
        </p:blipFill>
        <p:spPr>
          <a:xfrm>
            <a:off x="3756454" y="66212"/>
            <a:ext cx="3752334" cy="1679900"/>
          </a:xfrm>
          <a:prstGeom prst="rect">
            <a:avLst/>
          </a:prstGeom>
        </p:spPr>
      </p:pic>
    </p:spTree>
    <p:extLst>
      <p:ext uri="{BB962C8B-B14F-4D97-AF65-F5344CB8AC3E}">
        <p14:creationId xmlns:p14="http://schemas.microsoft.com/office/powerpoint/2010/main" val="750657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AA2B-21FA-4664-D4C6-D0D3AC6EEDB6}"/>
              </a:ext>
            </a:extLst>
          </p:cNvPr>
          <p:cNvSpPr>
            <a:spLocks noGrp="1"/>
          </p:cNvSpPr>
          <p:nvPr>
            <p:ph type="title"/>
          </p:nvPr>
        </p:nvSpPr>
        <p:spPr>
          <a:xfrm>
            <a:off x="838200" y="365125"/>
            <a:ext cx="10515600" cy="836733"/>
          </a:xfrm>
        </p:spPr>
        <p:txBody>
          <a:bodyPr/>
          <a:lstStyle/>
          <a:p>
            <a:r>
              <a:rPr lang="en-US">
                <a:ea typeface="Calibri Light"/>
                <a:cs typeface="Calibri Light"/>
              </a:rPr>
              <a:t>Assumptions</a:t>
            </a:r>
            <a:endParaRPr lang="en-US"/>
          </a:p>
        </p:txBody>
      </p:sp>
      <p:sp>
        <p:nvSpPr>
          <p:cNvPr id="3" name="Content Placeholder 2">
            <a:extLst>
              <a:ext uri="{FF2B5EF4-FFF2-40B4-BE49-F238E27FC236}">
                <a16:creationId xmlns:a16="http://schemas.microsoft.com/office/drawing/2014/main" id="{60687C25-C701-E205-119D-10A795CB4969}"/>
              </a:ext>
            </a:extLst>
          </p:cNvPr>
          <p:cNvSpPr>
            <a:spLocks noGrp="1"/>
          </p:cNvSpPr>
          <p:nvPr>
            <p:ph idx="1"/>
          </p:nvPr>
        </p:nvSpPr>
        <p:spPr>
          <a:xfrm>
            <a:off x="838200" y="1365549"/>
            <a:ext cx="10515600" cy="4351338"/>
          </a:xfrm>
        </p:spPr>
        <p:txBody>
          <a:bodyPr vert="horz" lIns="91440" tIns="45720" rIns="91440" bIns="45720" rtlCol="0" anchor="t">
            <a:normAutofit/>
          </a:bodyPr>
          <a:lstStyle/>
          <a:p>
            <a:pPr marL="285750" indent="-285750"/>
            <a:r>
              <a:rPr lang="en-US" sz="1800" i="1">
                <a:ea typeface="Calibri"/>
                <a:cs typeface="Calibri"/>
              </a:rPr>
              <a:t>Availability of the Dogs</a:t>
            </a:r>
            <a:r>
              <a:rPr lang="en-US" sz="1800">
                <a:ea typeface="Calibri"/>
                <a:cs typeface="Calibri"/>
              </a:rPr>
              <a:t>: In the database, it may seem like the dog is available, but real time availability may vary and dogs can be adopted or become unavailable before being updated in the system. </a:t>
            </a:r>
            <a:endParaRPr lang="en-US">
              <a:ea typeface="Calibri" panose="020F0502020204030204"/>
              <a:cs typeface="Calibri" panose="020F0502020204030204"/>
            </a:endParaRPr>
          </a:p>
          <a:p>
            <a:r>
              <a:rPr lang="en-US" sz="1800" i="1">
                <a:ea typeface="Calibri"/>
                <a:cs typeface="Calibri"/>
              </a:rPr>
              <a:t>Accuracy of the Information</a:t>
            </a:r>
            <a:r>
              <a:rPr lang="en-US" sz="1800">
                <a:ea typeface="Calibri"/>
                <a:cs typeface="Calibri"/>
              </a:rPr>
              <a:t>: Humans are putting in the information about the dog, including their breed, age or even their medical history, errors are bound to occur. We would like it to be accurate and up-to-date, but it can happen. </a:t>
            </a:r>
            <a:endParaRPr lang="en-US"/>
          </a:p>
          <a:p>
            <a:r>
              <a:rPr lang="en-US" sz="1800" i="1">
                <a:ea typeface="Calibri"/>
                <a:cs typeface="Calibri"/>
              </a:rPr>
              <a:t>Honesty</a:t>
            </a:r>
            <a:r>
              <a:rPr lang="en-US" sz="1800">
                <a:ea typeface="Calibri"/>
                <a:cs typeface="Calibri"/>
              </a:rPr>
              <a:t>: We are assuming adopters are going to be honest on their application about their living styles or preferences, but we are also assuming our staff is going to be honest about each dog's condition and temperament. During this screening process, it is bound to lead to some type of discrepancy. We want to reduce that. </a:t>
            </a:r>
            <a:endParaRPr lang="en-US"/>
          </a:p>
          <a:p>
            <a:r>
              <a:rPr lang="en-US" sz="1800" i="1">
                <a:ea typeface="Calibri"/>
                <a:cs typeface="Calibri"/>
              </a:rPr>
              <a:t>Technology</a:t>
            </a:r>
            <a:r>
              <a:rPr lang="en-US" sz="1800">
                <a:ea typeface="Calibri"/>
                <a:cs typeface="Calibri"/>
              </a:rPr>
              <a:t>: We need to make sure our own organization has access to technology and a stable internet connection to maintain this dog adoption database. We are also assuming this database will be able to be accessed by all parties involved (minus the dogs who don't have Wi-Fi) </a:t>
            </a:r>
            <a:endParaRPr lang="en-US"/>
          </a:p>
          <a:p>
            <a:r>
              <a:rPr lang="en-US" sz="1800" i="1">
                <a:ea typeface="Calibri"/>
                <a:cs typeface="Calibri"/>
              </a:rPr>
              <a:t>Community Response</a:t>
            </a:r>
            <a:r>
              <a:rPr lang="en-US" sz="1800">
                <a:ea typeface="Calibri"/>
                <a:cs typeface="Calibri"/>
              </a:rPr>
              <a:t>: We are assuming people are going to be in support of our dog adoption center and want to participate in adoption events. But it could very easily differ on the support from the surrounding community and them being open to using the database. </a:t>
            </a:r>
            <a:endParaRPr lang="en-US"/>
          </a:p>
          <a:p>
            <a:endParaRPr lang="en-US">
              <a:ea typeface="Calibri"/>
              <a:cs typeface="Calibri"/>
            </a:endParaRPr>
          </a:p>
        </p:txBody>
      </p:sp>
    </p:spTree>
    <p:extLst>
      <p:ext uri="{BB962C8B-B14F-4D97-AF65-F5344CB8AC3E}">
        <p14:creationId xmlns:p14="http://schemas.microsoft.com/office/powerpoint/2010/main" val="457571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w to Make Your Brainstorming Sessions Successful">
            <a:extLst>
              <a:ext uri="{FF2B5EF4-FFF2-40B4-BE49-F238E27FC236}">
                <a16:creationId xmlns:a16="http://schemas.microsoft.com/office/drawing/2014/main" id="{A8814A9E-9FC6-660F-C5C0-DB74C2F38B4A}"/>
              </a:ext>
            </a:extLst>
          </p:cNvPr>
          <p:cNvPicPr>
            <a:picLocks noChangeAspect="1"/>
          </p:cNvPicPr>
          <p:nvPr/>
        </p:nvPicPr>
        <p:blipFill>
          <a:blip r:embed="rId2"/>
          <a:stretch>
            <a:fillRect/>
          </a:stretch>
        </p:blipFill>
        <p:spPr>
          <a:xfrm>
            <a:off x="6191341" y="7369"/>
            <a:ext cx="5991584" cy="3277677"/>
          </a:xfrm>
          <a:prstGeom prst="rect">
            <a:avLst/>
          </a:prstGeom>
        </p:spPr>
      </p:pic>
      <p:sp>
        <p:nvSpPr>
          <p:cNvPr id="4" name="TextBox 3">
            <a:extLst>
              <a:ext uri="{FF2B5EF4-FFF2-40B4-BE49-F238E27FC236}">
                <a16:creationId xmlns:a16="http://schemas.microsoft.com/office/drawing/2014/main" id="{A8395129-D412-A386-C54F-DB83B4A3EE6E}"/>
              </a:ext>
            </a:extLst>
          </p:cNvPr>
          <p:cNvSpPr txBox="1"/>
          <p:nvPr/>
        </p:nvSpPr>
        <p:spPr>
          <a:xfrm>
            <a:off x="4245787" y="4991468"/>
            <a:ext cx="7646812" cy="1631216"/>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solidFill>
                  <a:srgbClr val="000000"/>
                </a:solidFill>
                <a:cs typeface="Calibri"/>
              </a:rPr>
              <a:t>Entities Summary</a:t>
            </a:r>
            <a:r>
              <a:rPr lang="en-US" sz="2800" b="1">
                <a:solidFill>
                  <a:srgbClr val="000000"/>
                </a:solidFill>
                <a:cs typeface="Calibri"/>
              </a:rPr>
              <a:t>:</a:t>
            </a:r>
            <a:r>
              <a:rPr lang="en-US" sz="2800">
                <a:solidFill>
                  <a:srgbClr val="000000"/>
                </a:solidFill>
                <a:cs typeface="Calibri"/>
              </a:rPr>
              <a:t> </a:t>
            </a:r>
            <a:endParaRPr lang="en-US" sz="2800">
              <a:solidFill>
                <a:srgbClr val="000000"/>
              </a:solidFill>
              <a:ea typeface="Calibri"/>
              <a:cs typeface="Calibri"/>
            </a:endParaRPr>
          </a:p>
          <a:p>
            <a:pPr marL="285750" indent="-285750">
              <a:buFont typeface="Arial"/>
              <a:buChar char="•"/>
            </a:pPr>
            <a:r>
              <a:rPr lang="en-US">
                <a:solidFill>
                  <a:srgbClr val="000000"/>
                </a:solidFill>
                <a:cs typeface="Calibri"/>
              </a:rPr>
              <a:t>Dog – Represents the individual dogs available for adoption </a:t>
            </a:r>
            <a:endParaRPr lang="en-US">
              <a:solidFill>
                <a:srgbClr val="000000"/>
              </a:solidFill>
              <a:ea typeface="Calibri"/>
              <a:cs typeface="Calibri"/>
            </a:endParaRPr>
          </a:p>
          <a:p>
            <a:pPr marL="285750" indent="-285750">
              <a:buFont typeface="Arial"/>
              <a:buChar char="•"/>
            </a:pPr>
            <a:r>
              <a:rPr lang="en-US">
                <a:solidFill>
                  <a:srgbClr val="000000"/>
                </a:solidFill>
                <a:cs typeface="Calibri"/>
              </a:rPr>
              <a:t>Adopter – Represents individuals or families interested in adopting a dog </a:t>
            </a:r>
            <a:endParaRPr lang="en-US">
              <a:solidFill>
                <a:srgbClr val="000000"/>
              </a:solidFill>
              <a:ea typeface="Calibri"/>
              <a:cs typeface="Calibri"/>
            </a:endParaRPr>
          </a:p>
          <a:p>
            <a:pPr marL="285750" indent="-285750">
              <a:buFont typeface="Arial"/>
              <a:buChar char="•"/>
            </a:pPr>
            <a:r>
              <a:rPr lang="en-US">
                <a:solidFill>
                  <a:srgbClr val="000000"/>
                </a:solidFill>
                <a:cs typeface="Calibri"/>
              </a:rPr>
              <a:t>Applications –Represents the entity that brings the adopter and the dog together. It also gathers the necessary information from the adopters</a:t>
            </a:r>
            <a:endParaRPr lang="en-US">
              <a:solidFill>
                <a:srgbClr val="000000"/>
              </a:solidFill>
              <a:ea typeface="Calibri"/>
              <a:cs typeface="Calibri"/>
            </a:endParaRPr>
          </a:p>
        </p:txBody>
      </p:sp>
      <p:sp>
        <p:nvSpPr>
          <p:cNvPr id="5" name="TextBox 4">
            <a:extLst>
              <a:ext uri="{FF2B5EF4-FFF2-40B4-BE49-F238E27FC236}">
                <a16:creationId xmlns:a16="http://schemas.microsoft.com/office/drawing/2014/main" id="{69659554-2F54-078E-03D6-701A1881AFEE}"/>
              </a:ext>
            </a:extLst>
          </p:cNvPr>
          <p:cNvSpPr txBox="1"/>
          <p:nvPr/>
        </p:nvSpPr>
        <p:spPr>
          <a:xfrm>
            <a:off x="59839" y="6022"/>
            <a:ext cx="2717128" cy="4247317"/>
          </a:xfrm>
          <a:prstGeom prst="rect">
            <a:avLst/>
          </a:prstGeom>
          <a:solidFill>
            <a:schemeClr val="tx1">
              <a:lumMod val="85000"/>
            </a:schemeClr>
          </a:solidFill>
          <a:ln>
            <a:solidFill>
              <a:schemeClr val="tx1">
                <a:lumMod val="8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00000"/>
                </a:solidFill>
                <a:ea typeface="+mn-lt"/>
                <a:cs typeface="+mn-lt"/>
              </a:rPr>
              <a:t>Entities/Attributes: </a:t>
            </a:r>
          </a:p>
          <a:p>
            <a:pPr marL="285750" indent="-285750">
              <a:buFont typeface="Arial,Sans-Serif"/>
              <a:buChar char="•"/>
            </a:pPr>
            <a:r>
              <a:rPr lang="en-US" b="1">
                <a:solidFill>
                  <a:srgbClr val="000000"/>
                </a:solidFill>
                <a:ea typeface="+mn-lt"/>
                <a:cs typeface="+mn-lt"/>
              </a:rPr>
              <a:t>Dog</a:t>
            </a:r>
          </a:p>
          <a:p>
            <a:pPr marL="742950" lvl="1" indent="-285750">
              <a:buFont typeface="Courier New,monospace"/>
              <a:buChar char="o"/>
            </a:pPr>
            <a:r>
              <a:rPr lang="en-US">
                <a:solidFill>
                  <a:srgbClr val="000000"/>
                </a:solidFill>
                <a:ea typeface="+mn-lt"/>
                <a:cs typeface="+mn-lt"/>
              </a:rPr>
              <a:t>ID (Primary Key) </a:t>
            </a:r>
          </a:p>
          <a:p>
            <a:pPr marL="742950" lvl="1" indent="-285750">
              <a:buFont typeface="Courier New,monospace"/>
              <a:buChar char="o"/>
            </a:pPr>
            <a:r>
              <a:rPr lang="en-US">
                <a:solidFill>
                  <a:srgbClr val="000000"/>
                </a:solidFill>
                <a:ea typeface="+mn-lt"/>
                <a:cs typeface="+mn-lt"/>
              </a:rPr>
              <a:t>Name</a:t>
            </a:r>
          </a:p>
          <a:p>
            <a:pPr marL="742950" lvl="1" indent="-285750">
              <a:buFont typeface="Courier New,monospace"/>
              <a:buChar char="o"/>
            </a:pPr>
            <a:r>
              <a:rPr lang="en-US">
                <a:solidFill>
                  <a:srgbClr val="000000"/>
                </a:solidFill>
                <a:ea typeface="+mn-lt"/>
                <a:cs typeface="+mn-lt"/>
              </a:rPr>
              <a:t>Breed </a:t>
            </a:r>
          </a:p>
          <a:p>
            <a:pPr marL="742950" lvl="1" indent="-285750">
              <a:buFont typeface="Courier New,monospace"/>
              <a:buChar char="o"/>
            </a:pPr>
            <a:r>
              <a:rPr lang="en-US">
                <a:solidFill>
                  <a:srgbClr val="000000"/>
                </a:solidFill>
                <a:ea typeface="+mn-lt"/>
                <a:cs typeface="+mn-lt"/>
              </a:rPr>
              <a:t>Age </a:t>
            </a:r>
          </a:p>
          <a:p>
            <a:pPr marL="742950" lvl="1" indent="-285750">
              <a:buFont typeface="Courier New,monospace"/>
              <a:buChar char="o"/>
            </a:pPr>
            <a:r>
              <a:rPr lang="en-US">
                <a:solidFill>
                  <a:srgbClr val="000000"/>
                </a:solidFill>
                <a:ea typeface="+mn-lt"/>
                <a:cs typeface="+mn-lt"/>
              </a:rPr>
              <a:t>Gender </a:t>
            </a:r>
          </a:p>
          <a:p>
            <a:pPr marL="742950" lvl="1" indent="-285750">
              <a:buFont typeface="Courier New,monospace"/>
              <a:buChar char="o"/>
            </a:pPr>
            <a:r>
              <a:rPr lang="en-US">
                <a:solidFill>
                  <a:srgbClr val="000000"/>
                </a:solidFill>
                <a:ea typeface="+mn-lt"/>
                <a:cs typeface="+mn-lt"/>
              </a:rPr>
              <a:t>Size </a:t>
            </a:r>
          </a:p>
          <a:p>
            <a:pPr marL="742950" lvl="1" indent="-285750">
              <a:buFont typeface="Courier New,monospace"/>
              <a:buChar char="o"/>
            </a:pPr>
            <a:r>
              <a:rPr lang="en-US">
                <a:solidFill>
                  <a:srgbClr val="000000"/>
                </a:solidFill>
                <a:ea typeface="+mn-lt"/>
                <a:cs typeface="+mn-lt"/>
              </a:rPr>
              <a:t>Coat Color </a:t>
            </a:r>
          </a:p>
          <a:p>
            <a:pPr marL="742950" lvl="1" indent="-285750">
              <a:buFont typeface="Courier New,monospace"/>
              <a:buChar char="o"/>
            </a:pPr>
            <a:r>
              <a:rPr lang="en-US">
                <a:solidFill>
                  <a:srgbClr val="000000"/>
                </a:solidFill>
                <a:cs typeface="Calibri" panose="020F0502020204030204"/>
              </a:rPr>
              <a:t>Vaccination Status </a:t>
            </a:r>
            <a:endParaRPr lang="en-US">
              <a:solidFill>
                <a:srgbClr val="000000"/>
              </a:solidFill>
              <a:ea typeface="Calibri"/>
              <a:cs typeface="Calibri" panose="020F0502020204030204"/>
            </a:endParaRPr>
          </a:p>
          <a:p>
            <a:pPr marL="742950" lvl="1" indent="-285750">
              <a:buFont typeface="Courier New,monospace"/>
              <a:buChar char="o"/>
            </a:pPr>
            <a:r>
              <a:rPr lang="en-US">
                <a:solidFill>
                  <a:srgbClr val="000000"/>
                </a:solidFill>
                <a:cs typeface="Calibri" panose="020F0502020204030204"/>
              </a:rPr>
              <a:t>Microchip Y/N</a:t>
            </a:r>
            <a:endParaRPr lang="en-US">
              <a:solidFill>
                <a:srgbClr val="000000"/>
              </a:solidFill>
              <a:ea typeface="Calibri"/>
              <a:cs typeface="Calibri" panose="020F0502020204030204"/>
            </a:endParaRPr>
          </a:p>
          <a:p>
            <a:pPr marL="742950" lvl="1" indent="-285750">
              <a:buFont typeface="Courier New,monospace"/>
              <a:buChar char="o"/>
            </a:pPr>
            <a:r>
              <a:rPr lang="en-US">
                <a:solidFill>
                  <a:srgbClr val="000000"/>
                </a:solidFill>
                <a:cs typeface="Calibri" panose="020F0502020204030204"/>
              </a:rPr>
              <a:t>Temperament</a:t>
            </a:r>
            <a:endParaRPr lang="en-US">
              <a:solidFill>
                <a:srgbClr val="000000"/>
              </a:solidFill>
              <a:ea typeface="Calibri"/>
              <a:cs typeface="Calibri" panose="020F0502020204030204"/>
            </a:endParaRPr>
          </a:p>
          <a:p>
            <a:pPr marL="742950" lvl="1" indent="-285750">
              <a:buFont typeface="Courier New,monospace"/>
              <a:buChar char="o"/>
            </a:pPr>
            <a:r>
              <a:rPr lang="en-US">
                <a:solidFill>
                  <a:srgbClr val="000000"/>
                </a:solidFill>
                <a:cs typeface="Calibri" panose="020F0502020204030204"/>
              </a:rPr>
              <a:t>Adoption Status </a:t>
            </a:r>
            <a:endParaRPr lang="en-US">
              <a:solidFill>
                <a:srgbClr val="000000"/>
              </a:solidFill>
              <a:ea typeface="Calibri" panose="020F0502020204030204"/>
              <a:cs typeface="Calibri" panose="020F0502020204030204"/>
            </a:endParaRPr>
          </a:p>
          <a:p>
            <a:pPr marL="742950" lvl="1" indent="-285750">
              <a:buFont typeface="Courier New,monospace"/>
              <a:buChar char="o"/>
            </a:pPr>
            <a:r>
              <a:rPr lang="en-US">
                <a:solidFill>
                  <a:srgbClr val="000000"/>
                </a:solidFill>
                <a:ea typeface="Calibri" panose="020F0502020204030204"/>
                <a:cs typeface="Calibri" panose="020F0502020204030204"/>
              </a:rPr>
              <a:t>Image of dog </a:t>
            </a:r>
          </a:p>
          <a:p>
            <a:pPr marL="742950" lvl="1" indent="-285750">
              <a:buFont typeface="Courier New,monospace"/>
              <a:buChar char="o"/>
            </a:pPr>
            <a:endParaRPr lang="en-US">
              <a:solidFill>
                <a:srgbClr val="000000"/>
              </a:solidFill>
              <a:ea typeface="Calibri" panose="020F0502020204030204"/>
              <a:cs typeface="Calibri" panose="020F0502020204030204"/>
            </a:endParaRPr>
          </a:p>
        </p:txBody>
      </p:sp>
      <p:sp>
        <p:nvSpPr>
          <p:cNvPr id="6" name="TextBox 5">
            <a:extLst>
              <a:ext uri="{FF2B5EF4-FFF2-40B4-BE49-F238E27FC236}">
                <a16:creationId xmlns:a16="http://schemas.microsoft.com/office/drawing/2014/main" id="{BB9E0F07-6FE9-FEED-A7A8-6B8AFACEDEA5}"/>
              </a:ext>
            </a:extLst>
          </p:cNvPr>
          <p:cNvSpPr txBox="1"/>
          <p:nvPr/>
        </p:nvSpPr>
        <p:spPr>
          <a:xfrm>
            <a:off x="2856042" y="6022"/>
            <a:ext cx="2522255" cy="2585323"/>
          </a:xfrm>
          <a:prstGeom prst="rect">
            <a:avLst/>
          </a:prstGeom>
          <a:solidFill>
            <a:schemeClr val="accent4">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00000"/>
                </a:solidFill>
                <a:cs typeface="Calibri"/>
              </a:rPr>
              <a:t>Entities/Attributes:</a:t>
            </a:r>
            <a:r>
              <a:rPr lang="en-US">
                <a:solidFill>
                  <a:srgbClr val="000000"/>
                </a:solidFill>
                <a:cs typeface="Calibri"/>
              </a:rPr>
              <a:t> </a:t>
            </a:r>
          </a:p>
          <a:p>
            <a:pPr marL="285750" indent="-285750">
              <a:buFont typeface="Arial"/>
              <a:buChar char="•"/>
            </a:pPr>
            <a:r>
              <a:rPr lang="en-US" b="1">
                <a:solidFill>
                  <a:srgbClr val="000000"/>
                </a:solidFill>
                <a:cs typeface="Calibri"/>
              </a:rPr>
              <a:t>Adopter</a:t>
            </a:r>
            <a:endParaRPr lang="en-US" b="1">
              <a:solidFill>
                <a:srgbClr val="000000"/>
              </a:solidFill>
              <a:ea typeface="Calibri"/>
              <a:cs typeface="Calibri"/>
            </a:endParaRPr>
          </a:p>
          <a:p>
            <a:pPr marL="742950" lvl="1" indent="-285750">
              <a:buFont typeface="Courier New"/>
              <a:buChar char="o"/>
            </a:pPr>
            <a:r>
              <a:rPr lang="en-US">
                <a:solidFill>
                  <a:srgbClr val="000000"/>
                </a:solidFill>
                <a:cs typeface="Calibri"/>
              </a:rPr>
              <a:t>ID (Primary Key) </a:t>
            </a:r>
            <a:endParaRPr lang="en-US">
              <a:solidFill>
                <a:srgbClr val="000000"/>
              </a:solidFill>
              <a:ea typeface="Calibri"/>
              <a:cs typeface="Calibri"/>
            </a:endParaRPr>
          </a:p>
          <a:p>
            <a:pPr marL="742950" lvl="1" indent="-285750">
              <a:buFont typeface="Courier New"/>
              <a:buChar char="o"/>
            </a:pPr>
            <a:r>
              <a:rPr lang="en-US">
                <a:solidFill>
                  <a:srgbClr val="000000"/>
                </a:solidFill>
                <a:cs typeface="Calibri"/>
              </a:rPr>
              <a:t>Name (First, Last) </a:t>
            </a:r>
            <a:endParaRPr lang="en-US">
              <a:solidFill>
                <a:srgbClr val="000000"/>
              </a:solidFill>
              <a:ea typeface="Calibri"/>
              <a:cs typeface="Calibri"/>
            </a:endParaRPr>
          </a:p>
          <a:p>
            <a:pPr marL="742950" lvl="1" indent="-285750">
              <a:buFont typeface="Courier New"/>
              <a:buChar char="o"/>
            </a:pPr>
            <a:r>
              <a:rPr lang="en-US">
                <a:solidFill>
                  <a:srgbClr val="000000"/>
                </a:solidFill>
                <a:cs typeface="Calibri"/>
              </a:rPr>
              <a:t>Email </a:t>
            </a:r>
            <a:endParaRPr lang="en-US">
              <a:solidFill>
                <a:srgbClr val="000000"/>
              </a:solidFill>
              <a:ea typeface="Calibri"/>
              <a:cs typeface="Calibri"/>
            </a:endParaRPr>
          </a:p>
          <a:p>
            <a:pPr marL="742950" lvl="1" indent="-285750">
              <a:buFont typeface="Courier New"/>
              <a:buChar char="o"/>
            </a:pPr>
            <a:r>
              <a:rPr lang="en-US">
                <a:solidFill>
                  <a:srgbClr val="000000"/>
                </a:solidFill>
                <a:cs typeface="Calibri"/>
              </a:rPr>
              <a:t>Phone Number</a:t>
            </a:r>
          </a:p>
          <a:p>
            <a:pPr marL="742950" lvl="1" indent="-285750">
              <a:buFont typeface="Courier New"/>
              <a:buChar char="o"/>
            </a:pPr>
            <a:r>
              <a:rPr lang="en-US">
                <a:solidFill>
                  <a:srgbClr val="000000"/>
                </a:solidFill>
                <a:ea typeface="Calibri" panose="020F0502020204030204"/>
                <a:cs typeface="Calibri"/>
              </a:rPr>
              <a:t>Username </a:t>
            </a:r>
          </a:p>
          <a:p>
            <a:pPr marL="742950" lvl="1" indent="-285750">
              <a:buFont typeface="Courier New"/>
              <a:buChar char="o"/>
            </a:pPr>
            <a:r>
              <a:rPr lang="en-US">
                <a:solidFill>
                  <a:srgbClr val="000000"/>
                </a:solidFill>
                <a:ea typeface="Calibri" panose="020F0502020204030204"/>
                <a:cs typeface="Calibri"/>
              </a:rPr>
              <a:t>password</a:t>
            </a:r>
          </a:p>
        </p:txBody>
      </p:sp>
      <p:sp>
        <p:nvSpPr>
          <p:cNvPr id="8" name="TextBox 7">
            <a:extLst>
              <a:ext uri="{FF2B5EF4-FFF2-40B4-BE49-F238E27FC236}">
                <a16:creationId xmlns:a16="http://schemas.microsoft.com/office/drawing/2014/main" id="{9E4341D1-7905-B3EE-3120-A0A4229D866F}"/>
              </a:ext>
            </a:extLst>
          </p:cNvPr>
          <p:cNvSpPr txBox="1"/>
          <p:nvPr/>
        </p:nvSpPr>
        <p:spPr>
          <a:xfrm>
            <a:off x="60036" y="4418820"/>
            <a:ext cx="3345066" cy="2308324"/>
          </a:xfrm>
          <a:prstGeom prst="rect">
            <a:avLst/>
          </a:prstGeom>
          <a:solidFill>
            <a:schemeClr val="accent5">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000000"/>
                </a:solidFill>
                <a:cs typeface="Calibri"/>
              </a:rPr>
              <a:t>Relationships</a:t>
            </a:r>
            <a:r>
              <a:rPr lang="en-US" sz="2400" b="1">
                <a:solidFill>
                  <a:srgbClr val="000000"/>
                </a:solidFill>
                <a:cs typeface="Calibri"/>
              </a:rPr>
              <a:t>: </a:t>
            </a:r>
            <a:endParaRPr lang="en-US" sz="2400" b="1">
              <a:solidFill>
                <a:srgbClr val="000000"/>
              </a:solidFill>
              <a:ea typeface="Calibri"/>
              <a:cs typeface="Calibri"/>
            </a:endParaRPr>
          </a:p>
          <a:p>
            <a:pPr marL="285750" indent="-285750">
              <a:buFont typeface="Arial"/>
              <a:buChar char="•"/>
            </a:pPr>
            <a:r>
              <a:rPr lang="en-US" b="1">
                <a:solidFill>
                  <a:srgbClr val="000000"/>
                </a:solidFill>
                <a:cs typeface="Calibri"/>
              </a:rPr>
              <a:t>Dog – Application </a:t>
            </a:r>
            <a:endParaRPr lang="en-US" sz="1400" b="1">
              <a:solidFill>
                <a:srgbClr val="000000"/>
              </a:solidFill>
              <a:ea typeface="Calibri"/>
              <a:cs typeface="Calibri"/>
            </a:endParaRPr>
          </a:p>
          <a:p>
            <a:pPr marL="742950" lvl="1" indent="-285750">
              <a:buFont typeface="Courier New"/>
              <a:buChar char="o"/>
            </a:pPr>
            <a:r>
              <a:rPr lang="en-US" sz="1400">
                <a:solidFill>
                  <a:srgbClr val="000000"/>
                </a:solidFill>
                <a:cs typeface="Calibri"/>
              </a:rPr>
              <a:t>Zero or one- to- many- (each dog could have 0, 1, or more applications to adopt)</a:t>
            </a:r>
            <a:endParaRPr lang="en-US" sz="1400">
              <a:solidFill>
                <a:srgbClr val="000000"/>
              </a:solidFill>
              <a:ea typeface="Calibri"/>
              <a:cs typeface="Calibri"/>
            </a:endParaRPr>
          </a:p>
          <a:p>
            <a:pPr marL="285750" indent="-285750">
              <a:buFont typeface="Arial"/>
              <a:buChar char="•"/>
            </a:pPr>
            <a:r>
              <a:rPr lang="en-US" b="1">
                <a:solidFill>
                  <a:srgbClr val="000000"/>
                </a:solidFill>
                <a:cs typeface="Calibri"/>
              </a:rPr>
              <a:t>Adopter - Application</a:t>
            </a:r>
            <a:endParaRPr lang="en-US" b="1">
              <a:solidFill>
                <a:srgbClr val="000000"/>
              </a:solidFill>
              <a:ea typeface="Calibri"/>
              <a:cs typeface="Calibri"/>
            </a:endParaRPr>
          </a:p>
          <a:p>
            <a:pPr marL="742950" lvl="1" indent="-285750">
              <a:buFont typeface="Courier New"/>
              <a:buChar char="o"/>
            </a:pPr>
            <a:r>
              <a:rPr lang="en-US" sz="1400">
                <a:solidFill>
                  <a:srgbClr val="000000"/>
                </a:solidFill>
                <a:cs typeface="Calibri"/>
              </a:rPr>
              <a:t>Zero or one to many  (each adopter may be interested in adopting 0, 1, or more.</a:t>
            </a:r>
            <a:endParaRPr lang="en-US" sz="1400">
              <a:solidFill>
                <a:srgbClr val="000000"/>
              </a:solidFill>
              <a:ea typeface="Calibri"/>
              <a:cs typeface="Calibri"/>
            </a:endParaRPr>
          </a:p>
        </p:txBody>
      </p:sp>
      <p:sp>
        <p:nvSpPr>
          <p:cNvPr id="3" name="TextBox 2">
            <a:extLst>
              <a:ext uri="{FF2B5EF4-FFF2-40B4-BE49-F238E27FC236}">
                <a16:creationId xmlns:a16="http://schemas.microsoft.com/office/drawing/2014/main" id="{841C9868-4833-2076-ADB0-76A08385EC24}"/>
              </a:ext>
            </a:extLst>
          </p:cNvPr>
          <p:cNvSpPr txBox="1"/>
          <p:nvPr/>
        </p:nvSpPr>
        <p:spPr>
          <a:xfrm>
            <a:off x="2913551" y="2694589"/>
            <a:ext cx="3054217" cy="2031325"/>
          </a:xfrm>
          <a:prstGeom prst="rect">
            <a:avLst/>
          </a:prstGeom>
          <a:solidFill>
            <a:schemeClr val="accent6">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00000"/>
                </a:solidFill>
                <a:cs typeface="Calibri"/>
              </a:rPr>
              <a:t>Entities/Attributes:</a:t>
            </a:r>
            <a:r>
              <a:rPr lang="en-US">
                <a:solidFill>
                  <a:srgbClr val="000000"/>
                </a:solidFill>
                <a:cs typeface="Calibri"/>
              </a:rPr>
              <a:t> </a:t>
            </a:r>
          </a:p>
          <a:p>
            <a:pPr marL="285750" indent="-285750">
              <a:buFont typeface="Arial"/>
              <a:buChar char="•"/>
            </a:pPr>
            <a:r>
              <a:rPr lang="en-US" b="1">
                <a:solidFill>
                  <a:srgbClr val="000000"/>
                </a:solidFill>
                <a:ea typeface="Calibri"/>
                <a:cs typeface="Calibri"/>
              </a:rPr>
              <a:t>Application</a:t>
            </a:r>
          </a:p>
          <a:p>
            <a:pPr marL="742950" lvl="1" indent="-285750">
              <a:buFont typeface="Courier New"/>
              <a:buChar char="o"/>
            </a:pPr>
            <a:r>
              <a:rPr lang="en-US" err="1">
                <a:solidFill>
                  <a:srgbClr val="000000"/>
                </a:solidFill>
                <a:cs typeface="Calibri"/>
              </a:rPr>
              <a:t>Dog_ID</a:t>
            </a:r>
            <a:r>
              <a:rPr lang="en-US">
                <a:solidFill>
                  <a:srgbClr val="000000"/>
                </a:solidFill>
                <a:cs typeface="Calibri"/>
              </a:rPr>
              <a:t> (Primary Key)</a:t>
            </a:r>
            <a:endParaRPr lang="en-US">
              <a:solidFill>
                <a:srgbClr val="000000"/>
              </a:solidFill>
              <a:ea typeface="Calibri"/>
              <a:cs typeface="Calibri"/>
            </a:endParaRPr>
          </a:p>
          <a:p>
            <a:pPr marL="742950" lvl="1" indent="-285750">
              <a:buFont typeface="Courier New"/>
              <a:buChar char="o"/>
            </a:pPr>
            <a:r>
              <a:rPr lang="en-US" err="1">
                <a:solidFill>
                  <a:srgbClr val="000000"/>
                </a:solidFill>
                <a:ea typeface="Calibri"/>
                <a:cs typeface="Calibri"/>
              </a:rPr>
              <a:t>Adopter_ID</a:t>
            </a:r>
            <a:endParaRPr lang="en-US">
              <a:solidFill>
                <a:srgbClr val="000000"/>
              </a:solidFill>
              <a:ea typeface="Calibri"/>
              <a:cs typeface="Calibri"/>
            </a:endParaRPr>
          </a:p>
          <a:p>
            <a:pPr marL="742950" lvl="1" indent="-285750">
              <a:buFont typeface="Courier New"/>
              <a:buChar char="o"/>
            </a:pPr>
            <a:r>
              <a:rPr lang="en-US" err="1">
                <a:solidFill>
                  <a:srgbClr val="000000"/>
                </a:solidFill>
                <a:ea typeface="Calibri"/>
                <a:cs typeface="Calibri"/>
              </a:rPr>
              <a:t>Application_date</a:t>
            </a:r>
            <a:endParaRPr lang="en-US">
              <a:solidFill>
                <a:srgbClr val="000000"/>
              </a:solidFill>
              <a:ea typeface="Calibri"/>
              <a:cs typeface="Calibri"/>
            </a:endParaRPr>
          </a:p>
          <a:p>
            <a:pPr marL="742950" lvl="1" indent="-285750">
              <a:buFont typeface="Courier New"/>
              <a:buChar char="o"/>
            </a:pPr>
            <a:r>
              <a:rPr lang="en-US" err="1">
                <a:solidFill>
                  <a:srgbClr val="000000"/>
                </a:solidFill>
                <a:ea typeface="Calibri"/>
                <a:cs typeface="Calibri"/>
              </a:rPr>
              <a:t>Fee_status</a:t>
            </a:r>
            <a:r>
              <a:rPr lang="en-US">
                <a:solidFill>
                  <a:srgbClr val="000000"/>
                </a:solidFill>
                <a:ea typeface="Calibri" panose="020F0502020204030204"/>
                <a:cs typeface="Calibri"/>
              </a:rPr>
              <a:t> (paid/not paid)</a:t>
            </a:r>
          </a:p>
        </p:txBody>
      </p:sp>
      <p:sp>
        <p:nvSpPr>
          <p:cNvPr id="11" name="Star: 5 Points 10">
            <a:extLst>
              <a:ext uri="{FF2B5EF4-FFF2-40B4-BE49-F238E27FC236}">
                <a16:creationId xmlns:a16="http://schemas.microsoft.com/office/drawing/2014/main" id="{0EF2F5AB-26CB-4453-21D9-61864DB11668}"/>
              </a:ext>
            </a:extLst>
          </p:cNvPr>
          <p:cNvSpPr/>
          <p:nvPr/>
        </p:nvSpPr>
        <p:spPr>
          <a:xfrm>
            <a:off x="11206975" y="4906536"/>
            <a:ext cx="762000" cy="805132"/>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89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screenshot of a dog&#10;&#10;Description automatically generated">
            <a:extLst>
              <a:ext uri="{FF2B5EF4-FFF2-40B4-BE49-F238E27FC236}">
                <a16:creationId xmlns:a16="http://schemas.microsoft.com/office/drawing/2014/main" id="{D8E5E7B8-9476-A85F-14DC-AFB506129E5C}"/>
              </a:ext>
            </a:extLst>
          </p:cNvPr>
          <p:cNvPicPr>
            <a:picLocks noGrp="1" noChangeAspect="1"/>
          </p:cNvPicPr>
          <p:nvPr>
            <p:ph idx="1"/>
          </p:nvPr>
        </p:nvPicPr>
        <p:blipFill rotWithShape="1">
          <a:blip r:embed="rId2"/>
          <a:srcRect t="144" b="16538"/>
          <a:stretch/>
        </p:blipFill>
        <p:spPr>
          <a:xfrm>
            <a:off x="3379706" y="-1438"/>
            <a:ext cx="8806953" cy="4953000"/>
          </a:xfrm>
          <a:prstGeom prst="rect">
            <a:avLst/>
          </a:prstGeom>
        </p:spPr>
      </p:pic>
      <p:sp>
        <p:nvSpPr>
          <p:cNvPr id="2" name="TextBox 1">
            <a:extLst>
              <a:ext uri="{FF2B5EF4-FFF2-40B4-BE49-F238E27FC236}">
                <a16:creationId xmlns:a16="http://schemas.microsoft.com/office/drawing/2014/main" id="{422834EA-B582-C24D-5A53-327495EA951C}"/>
              </a:ext>
            </a:extLst>
          </p:cNvPr>
          <p:cNvSpPr txBox="1"/>
          <p:nvPr/>
        </p:nvSpPr>
        <p:spPr>
          <a:xfrm>
            <a:off x="3049403" y="5286659"/>
            <a:ext cx="7211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a:solidFill>
                  <a:schemeClr val="bg1"/>
                </a:solidFill>
                <a:latin typeface="Consolas"/>
                <a:ea typeface="Calibri"/>
                <a:cs typeface="Calibri"/>
              </a:rPr>
              <a:t>The vision for our database</a:t>
            </a:r>
          </a:p>
        </p:txBody>
      </p:sp>
      <p:pic>
        <p:nvPicPr>
          <p:cNvPr id="5" name="Picture 4" descr="OSCAR ATE MY MUFFIN: Besties">
            <a:extLst>
              <a:ext uri="{FF2B5EF4-FFF2-40B4-BE49-F238E27FC236}">
                <a16:creationId xmlns:a16="http://schemas.microsoft.com/office/drawing/2014/main" id="{F5E9FFA6-2858-D6EA-9E78-70449549D8A3}"/>
              </a:ext>
            </a:extLst>
          </p:cNvPr>
          <p:cNvPicPr>
            <a:picLocks noChangeAspect="1"/>
          </p:cNvPicPr>
          <p:nvPr/>
        </p:nvPicPr>
        <p:blipFill>
          <a:blip r:embed="rId3"/>
          <a:stretch>
            <a:fillRect/>
          </a:stretch>
        </p:blipFill>
        <p:spPr>
          <a:xfrm rot="-720000">
            <a:off x="134788" y="528367"/>
            <a:ext cx="2879065" cy="4421037"/>
          </a:xfrm>
          <a:prstGeom prst="rect">
            <a:avLst/>
          </a:prstGeom>
        </p:spPr>
      </p:pic>
    </p:spTree>
    <p:extLst>
      <p:ext uri="{BB962C8B-B14F-4D97-AF65-F5344CB8AC3E}">
        <p14:creationId xmlns:p14="http://schemas.microsoft.com/office/powerpoint/2010/main" val="372034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lowchart: Document 2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722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BE1F6-B1F5-E2F3-E07C-1D53612319D6}"/>
              </a:ext>
            </a:extLst>
          </p:cNvPr>
          <p:cNvSpPr>
            <a:spLocks noGrp="1"/>
          </p:cNvSpPr>
          <p:nvPr>
            <p:ph type="title"/>
          </p:nvPr>
        </p:nvSpPr>
        <p:spPr>
          <a:xfrm>
            <a:off x="641052" y="209"/>
            <a:ext cx="2067745" cy="1619587"/>
          </a:xfrm>
        </p:spPr>
        <p:txBody>
          <a:bodyPr vert="horz" lIns="91440" tIns="45720" rIns="91440" bIns="45720" rtlCol="0" anchor="ctr">
            <a:normAutofit/>
          </a:bodyPr>
          <a:lstStyle/>
          <a:p>
            <a:r>
              <a:rPr lang="en-US" sz="3200" kern="1200">
                <a:solidFill>
                  <a:srgbClr val="FFFFFF"/>
                </a:solidFill>
                <a:latin typeface="+mj-lt"/>
                <a:ea typeface="+mj-ea"/>
                <a:cs typeface="+mj-cs"/>
              </a:rPr>
              <a:t>Conceptual Data Model</a:t>
            </a:r>
          </a:p>
        </p:txBody>
      </p:sp>
      <p:pic>
        <p:nvPicPr>
          <p:cNvPr id="5" name="Picture 4" descr="A diagram of a dog&#10;&#10;Description automatically generated">
            <a:extLst>
              <a:ext uri="{FF2B5EF4-FFF2-40B4-BE49-F238E27FC236}">
                <a16:creationId xmlns:a16="http://schemas.microsoft.com/office/drawing/2014/main" id="{4F1CAB0E-CA7B-4EF6-3DC6-3F7AEC2C9BD5}"/>
              </a:ext>
            </a:extLst>
          </p:cNvPr>
          <p:cNvPicPr>
            <a:picLocks noChangeAspect="1"/>
          </p:cNvPicPr>
          <p:nvPr/>
        </p:nvPicPr>
        <p:blipFill>
          <a:blip r:embed="rId2"/>
          <a:stretch>
            <a:fillRect/>
          </a:stretch>
        </p:blipFill>
        <p:spPr>
          <a:xfrm>
            <a:off x="2660724" y="-1182"/>
            <a:ext cx="9652672" cy="6812111"/>
          </a:xfrm>
          <a:prstGeom prst="rect">
            <a:avLst/>
          </a:prstGeom>
        </p:spPr>
      </p:pic>
    </p:spTree>
    <p:extLst>
      <p:ext uri="{BB962C8B-B14F-4D97-AF65-F5344CB8AC3E}">
        <p14:creationId xmlns:p14="http://schemas.microsoft.com/office/powerpoint/2010/main" val="40671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4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FFAA-02B8-3BDF-01BE-D6E8AB2E22C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Logical Data Model</a:t>
            </a:r>
          </a:p>
        </p:txBody>
      </p:sp>
      <p:pic>
        <p:nvPicPr>
          <p:cNvPr id="3" name="Picture 2" descr="A screenshot of a computer&#10;&#10;Description automatically generated">
            <a:extLst>
              <a:ext uri="{FF2B5EF4-FFF2-40B4-BE49-F238E27FC236}">
                <a16:creationId xmlns:a16="http://schemas.microsoft.com/office/drawing/2014/main" id="{0F177D2C-4E92-B295-9F49-65D6EBFA15A8}"/>
              </a:ext>
            </a:extLst>
          </p:cNvPr>
          <p:cNvPicPr>
            <a:picLocks noChangeAspect="1"/>
          </p:cNvPicPr>
          <p:nvPr/>
        </p:nvPicPr>
        <p:blipFill>
          <a:blip r:embed="rId3"/>
          <a:stretch>
            <a:fillRect/>
          </a:stretch>
        </p:blipFill>
        <p:spPr>
          <a:xfrm>
            <a:off x="3422544" y="7478"/>
            <a:ext cx="8760166" cy="6829643"/>
          </a:xfrm>
          <a:prstGeom prst="rect">
            <a:avLst/>
          </a:prstGeom>
        </p:spPr>
      </p:pic>
    </p:spTree>
    <p:extLst>
      <p:ext uri="{BB962C8B-B14F-4D97-AF65-F5344CB8AC3E}">
        <p14:creationId xmlns:p14="http://schemas.microsoft.com/office/powerpoint/2010/main" val="267890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D88C-B6E0-A4A3-B7EC-25CD994F612B}"/>
              </a:ext>
            </a:extLst>
          </p:cNvPr>
          <p:cNvSpPr>
            <a:spLocks noGrp="1"/>
          </p:cNvSpPr>
          <p:nvPr>
            <p:ph type="title"/>
          </p:nvPr>
        </p:nvSpPr>
        <p:spPr>
          <a:xfrm>
            <a:off x="4313" y="-224347"/>
            <a:ext cx="10515600" cy="1325563"/>
          </a:xfrm>
        </p:spPr>
        <p:txBody>
          <a:bodyPr/>
          <a:lstStyle/>
          <a:p>
            <a:r>
              <a:rPr lang="en-US">
                <a:ea typeface="Calibri Light"/>
                <a:cs typeface="Calibri Light"/>
              </a:rPr>
              <a:t>SYR Dog Adoption </a:t>
            </a:r>
            <a:r>
              <a:rPr lang="en-US">
                <a:ea typeface="Calibri Light"/>
                <a:cs typeface="Calibri Light"/>
                <a:hlinkClick r:id="rId2"/>
              </a:rPr>
              <a:t>Application</a:t>
            </a:r>
            <a:endParaRPr lang="en-US"/>
          </a:p>
        </p:txBody>
      </p:sp>
      <p:pic>
        <p:nvPicPr>
          <p:cNvPr id="5" name="Content Placeholder 4" descr="Here's everywhere to adopt a pet in Northern Virginia">
            <a:extLst>
              <a:ext uri="{FF2B5EF4-FFF2-40B4-BE49-F238E27FC236}">
                <a16:creationId xmlns:a16="http://schemas.microsoft.com/office/drawing/2014/main" id="{6E78CCD3-9D49-C76A-261B-51289498233D}"/>
              </a:ext>
            </a:extLst>
          </p:cNvPr>
          <p:cNvPicPr>
            <a:picLocks noGrp="1" noChangeAspect="1"/>
          </p:cNvPicPr>
          <p:nvPr>
            <p:ph sz="half" idx="1"/>
          </p:nvPr>
        </p:nvPicPr>
        <p:blipFill>
          <a:blip r:embed="rId3"/>
          <a:stretch>
            <a:fillRect/>
          </a:stretch>
        </p:blipFill>
        <p:spPr>
          <a:xfrm>
            <a:off x="120860" y="1519493"/>
            <a:ext cx="5480468" cy="3626508"/>
          </a:xfrm>
        </p:spPr>
      </p:pic>
      <p:pic>
        <p:nvPicPr>
          <p:cNvPr id="6" name="Content Placeholder 5" descr="A screenshot of a phone&#10;&#10;Description automatically generated">
            <a:extLst>
              <a:ext uri="{FF2B5EF4-FFF2-40B4-BE49-F238E27FC236}">
                <a16:creationId xmlns:a16="http://schemas.microsoft.com/office/drawing/2014/main" id="{B318F9DD-3FE3-D670-40C2-4B7D57E73FB4}"/>
              </a:ext>
            </a:extLst>
          </p:cNvPr>
          <p:cNvPicPr>
            <a:picLocks noGrp="1" noChangeAspect="1"/>
          </p:cNvPicPr>
          <p:nvPr>
            <p:ph sz="half" idx="2"/>
          </p:nvPr>
        </p:nvPicPr>
        <p:blipFill>
          <a:blip r:embed="rId4"/>
          <a:stretch>
            <a:fillRect/>
          </a:stretch>
        </p:blipFill>
        <p:spPr>
          <a:xfrm>
            <a:off x="7366126" y="1039397"/>
            <a:ext cx="4742147" cy="5780552"/>
          </a:xfrm>
        </p:spPr>
      </p:pic>
    </p:spTree>
    <p:extLst>
      <p:ext uri="{BB962C8B-B14F-4D97-AF65-F5344CB8AC3E}">
        <p14:creationId xmlns:p14="http://schemas.microsoft.com/office/powerpoint/2010/main" val="171225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8398C-0B84-8F65-6AD1-F516DAA0622A}"/>
              </a:ext>
            </a:extLst>
          </p:cNvPr>
          <p:cNvSpPr>
            <a:spLocks noGrp="1"/>
          </p:cNvSpPr>
          <p:nvPr>
            <p:ph type="title"/>
          </p:nvPr>
        </p:nvSpPr>
        <p:spPr>
          <a:xfrm>
            <a:off x="630936" y="502920"/>
            <a:ext cx="3419856" cy="1463040"/>
          </a:xfrm>
        </p:spPr>
        <p:txBody>
          <a:bodyPr anchor="ctr">
            <a:normAutofit/>
          </a:bodyPr>
          <a:lstStyle/>
          <a:p>
            <a:r>
              <a:rPr lang="en-US" sz="4800">
                <a:cs typeface="Calibri Light"/>
              </a:rPr>
              <a:t>Insert Statements</a:t>
            </a:r>
            <a:endParaRPr lang="en-US" sz="48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8DACD7CE-F4B0-0107-BE95-9EAA4778CDA9}"/>
              </a:ext>
            </a:extLst>
          </p:cNvPr>
          <p:cNvPicPr>
            <a:picLocks noGrp="1" noChangeAspect="1"/>
          </p:cNvPicPr>
          <p:nvPr>
            <p:ph idx="1"/>
          </p:nvPr>
        </p:nvPicPr>
        <p:blipFill>
          <a:blip r:embed="rId2"/>
          <a:stretch>
            <a:fillRect/>
          </a:stretch>
        </p:blipFill>
        <p:spPr>
          <a:xfrm>
            <a:off x="7219273" y="57222"/>
            <a:ext cx="4798242" cy="2526964"/>
          </a:xfrm>
        </p:spPr>
      </p:pic>
      <p:pic>
        <p:nvPicPr>
          <p:cNvPr id="4" name="Content Placeholder 3" descr="A screenshot of a computer&#10;&#10;Description automatically generated">
            <a:extLst>
              <a:ext uri="{FF2B5EF4-FFF2-40B4-BE49-F238E27FC236}">
                <a16:creationId xmlns:a16="http://schemas.microsoft.com/office/drawing/2014/main" id="{64B8C0F2-F8D2-28B8-74D2-9E2EFD553328}"/>
              </a:ext>
            </a:extLst>
          </p:cNvPr>
          <p:cNvPicPr>
            <a:picLocks noChangeAspect="1"/>
          </p:cNvPicPr>
          <p:nvPr/>
        </p:nvPicPr>
        <p:blipFill>
          <a:blip r:embed="rId3"/>
          <a:stretch>
            <a:fillRect/>
          </a:stretch>
        </p:blipFill>
        <p:spPr>
          <a:xfrm>
            <a:off x="82958" y="2449088"/>
            <a:ext cx="9699138" cy="4390672"/>
          </a:xfrm>
          <a:prstGeom prst="rect">
            <a:avLst/>
          </a:prstGeom>
        </p:spPr>
      </p:pic>
      <p:sp>
        <p:nvSpPr>
          <p:cNvPr id="6" name="Arrow: Left-Right 5">
            <a:extLst>
              <a:ext uri="{FF2B5EF4-FFF2-40B4-BE49-F238E27FC236}">
                <a16:creationId xmlns:a16="http://schemas.microsoft.com/office/drawing/2014/main" id="{F06D2B68-E6D8-E87A-C96E-253A57129373}"/>
              </a:ext>
            </a:extLst>
          </p:cNvPr>
          <p:cNvSpPr/>
          <p:nvPr/>
        </p:nvSpPr>
        <p:spPr>
          <a:xfrm rot="20640000" flipV="1">
            <a:off x="5150699" y="1631095"/>
            <a:ext cx="5132716" cy="2587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error&#10;&#10;Description automatically generated">
            <a:extLst>
              <a:ext uri="{FF2B5EF4-FFF2-40B4-BE49-F238E27FC236}">
                <a16:creationId xmlns:a16="http://schemas.microsoft.com/office/drawing/2014/main" id="{B7094ED1-38A8-C47E-5E9A-6D2BE4E4AD42}"/>
              </a:ext>
            </a:extLst>
          </p:cNvPr>
          <p:cNvPicPr>
            <a:picLocks noChangeAspect="1"/>
          </p:cNvPicPr>
          <p:nvPr/>
        </p:nvPicPr>
        <p:blipFill rotWithShape="1">
          <a:blip r:embed="rId4"/>
          <a:srcRect l="39" t="476" r="40" b="24452"/>
          <a:stretch/>
        </p:blipFill>
        <p:spPr>
          <a:xfrm rot="960000">
            <a:off x="6887893" y="4384346"/>
            <a:ext cx="5153417" cy="1792230"/>
          </a:xfrm>
          <a:prstGeom prst="rect">
            <a:avLst/>
          </a:prstGeom>
        </p:spPr>
      </p:pic>
      <p:sp>
        <p:nvSpPr>
          <p:cNvPr id="3" name="Oval 2">
            <a:extLst>
              <a:ext uri="{FF2B5EF4-FFF2-40B4-BE49-F238E27FC236}">
                <a16:creationId xmlns:a16="http://schemas.microsoft.com/office/drawing/2014/main" id="{3077A5E9-F042-48D7-A036-381972FA7F91}"/>
              </a:ext>
            </a:extLst>
          </p:cNvPr>
          <p:cNvSpPr/>
          <p:nvPr/>
        </p:nvSpPr>
        <p:spPr>
          <a:xfrm rot="1020000">
            <a:off x="7156913" y="5219092"/>
            <a:ext cx="3105510" cy="6038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391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01CC2-515D-4C6B-0C2C-2415329DC6F0}"/>
              </a:ext>
            </a:extLst>
          </p:cNvPr>
          <p:cNvSpPr>
            <a:spLocks noGrp="1"/>
          </p:cNvSpPr>
          <p:nvPr>
            <p:ph type="title"/>
          </p:nvPr>
        </p:nvSpPr>
        <p:spPr>
          <a:xfrm>
            <a:off x="1819024" y="-321612"/>
            <a:ext cx="4368602" cy="1137332"/>
          </a:xfrm>
        </p:spPr>
        <p:txBody>
          <a:bodyPr anchor="b">
            <a:normAutofit/>
          </a:bodyPr>
          <a:lstStyle/>
          <a:p>
            <a:r>
              <a:rPr lang="en-US" sz="5400" b="1">
                <a:cs typeface="Calibri Light"/>
              </a:rPr>
              <a:t>up/down code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9411D02-DD0A-0CD1-9D4A-4EB48A22D277}"/>
              </a:ext>
            </a:extLst>
          </p:cNvPr>
          <p:cNvSpPr>
            <a:spLocks noGrp="1"/>
          </p:cNvSpPr>
          <p:nvPr>
            <p:ph idx="1"/>
          </p:nvPr>
        </p:nvSpPr>
        <p:spPr>
          <a:xfrm>
            <a:off x="79364" y="759428"/>
            <a:ext cx="5149361" cy="5908591"/>
          </a:xfrm>
        </p:spPr>
        <p:txBody>
          <a:bodyPr vert="horz" lIns="91440" tIns="45720" rIns="91440" bIns="45720" rtlCol="0" anchor="t">
            <a:noAutofit/>
          </a:bodyPr>
          <a:lstStyle/>
          <a:p>
            <a:r>
              <a:rPr lang="en-US">
                <a:cs typeface="Calibri"/>
              </a:rPr>
              <a:t>This </a:t>
            </a:r>
            <a:r>
              <a:rPr lang="en-US" i="1">
                <a:cs typeface="Calibri"/>
              </a:rPr>
              <a:t>example code</a:t>
            </a:r>
            <a:r>
              <a:rPr lang="en-US">
                <a:cs typeface="Calibri"/>
              </a:rPr>
              <a:t> creates the </a:t>
            </a:r>
            <a:r>
              <a:rPr lang="en-US" b="1">
                <a:cs typeface="Calibri"/>
              </a:rPr>
              <a:t>dog table</a:t>
            </a:r>
            <a:r>
              <a:rPr lang="en-US">
                <a:cs typeface="Calibri"/>
              </a:rPr>
              <a:t> and inserts the data/metadata for each attribute</a:t>
            </a:r>
          </a:p>
          <a:p>
            <a:r>
              <a:rPr lang="en-US">
                <a:cs typeface="Calibri"/>
              </a:rPr>
              <a:t>We've added the </a:t>
            </a:r>
            <a:r>
              <a:rPr lang="en-US" b="1">
                <a:cs typeface="Calibri"/>
              </a:rPr>
              <a:t>drop clauses</a:t>
            </a:r>
            <a:r>
              <a:rPr lang="en-US">
                <a:cs typeface="Calibri"/>
              </a:rPr>
              <a:t> that apply to the constraints and Table</a:t>
            </a:r>
            <a:endParaRPr lang="en-US">
              <a:ea typeface="Calibri"/>
              <a:cs typeface="Calibri"/>
            </a:endParaRPr>
          </a:p>
          <a:p>
            <a:r>
              <a:rPr lang="en-US">
                <a:cs typeface="Calibri"/>
              </a:rPr>
              <a:t>Using drop " " if statements requires checking if the existence of what's being dropped, THEN dropping it if it does; checking "if exists" first </a:t>
            </a:r>
            <a:r>
              <a:rPr lang="en-US" b="1">
                <a:cs typeface="Calibri"/>
              </a:rPr>
              <a:t>reduces errors if/when an  something doesn't exist.</a:t>
            </a:r>
            <a:endParaRPr lang="en-US" b="1">
              <a:ea typeface="Calibri"/>
              <a:cs typeface="Calibri"/>
            </a:endParaRPr>
          </a:p>
        </p:txBody>
      </p:sp>
      <p:pic>
        <p:nvPicPr>
          <p:cNvPr id="4" name="Content Placeholder 3" descr="A screen shot of a computer&#10;&#10;Description automatically generated">
            <a:extLst>
              <a:ext uri="{FF2B5EF4-FFF2-40B4-BE49-F238E27FC236}">
                <a16:creationId xmlns:a16="http://schemas.microsoft.com/office/drawing/2014/main" id="{10A88331-8F48-F2F5-129A-C135BA8255C5}"/>
              </a:ext>
            </a:extLst>
          </p:cNvPr>
          <p:cNvPicPr>
            <a:picLocks noChangeAspect="1"/>
          </p:cNvPicPr>
          <p:nvPr/>
        </p:nvPicPr>
        <p:blipFill rotWithShape="1">
          <a:blip r:embed="rId2"/>
          <a:srcRect r="29035" b="-1"/>
          <a:stretch/>
        </p:blipFill>
        <p:spPr>
          <a:xfrm>
            <a:off x="5225438"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descr="Azure Data Studio (@AzureDataStudio) / X">
            <a:extLst>
              <a:ext uri="{FF2B5EF4-FFF2-40B4-BE49-F238E27FC236}">
                <a16:creationId xmlns:a16="http://schemas.microsoft.com/office/drawing/2014/main" id="{1F7EF805-9089-0DC8-8E8E-F1FD4407C4DD}"/>
              </a:ext>
            </a:extLst>
          </p:cNvPr>
          <p:cNvPicPr>
            <a:picLocks noChangeAspect="1"/>
          </p:cNvPicPr>
          <p:nvPr/>
        </p:nvPicPr>
        <p:blipFill>
          <a:blip r:embed="rId3"/>
          <a:stretch>
            <a:fillRect/>
          </a:stretch>
        </p:blipFill>
        <p:spPr>
          <a:xfrm>
            <a:off x="10372814" y="1408533"/>
            <a:ext cx="1294861" cy="1294861"/>
          </a:xfrm>
          <a:prstGeom prst="rect">
            <a:avLst/>
          </a:prstGeom>
        </p:spPr>
      </p:pic>
    </p:spTree>
    <p:extLst>
      <p:ext uri="{BB962C8B-B14F-4D97-AF65-F5344CB8AC3E}">
        <p14:creationId xmlns:p14="http://schemas.microsoft.com/office/powerpoint/2010/main" val="8981294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17DA36D264C74AA6D31DB3D6287246" ma:contentTypeVersion="13" ma:contentTypeDescription="Create a new document." ma:contentTypeScope="" ma:versionID="6968e752f7e91f93e47fd35596e7dbc3">
  <xsd:schema xmlns:xsd="http://www.w3.org/2001/XMLSchema" xmlns:xs="http://www.w3.org/2001/XMLSchema" xmlns:p="http://schemas.microsoft.com/office/2006/metadata/properties" xmlns:ns2="aa534603-033c-4355-8afa-4c12af8943f9" xmlns:ns3="bc0db854-c6ae-422e-ab67-38be5dc97536" targetNamespace="http://schemas.microsoft.com/office/2006/metadata/properties" ma:root="true" ma:fieldsID="a89eaa540e79f5c548d0cadecd96d327" ns2:_="" ns3:_="">
    <xsd:import namespace="aa534603-033c-4355-8afa-4c12af8943f9"/>
    <xsd:import namespace="bc0db854-c6ae-422e-ab67-38be5dc9753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534603-033c-4355-8afa-4c12af894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34dd798-54fc-4a98-a97f-5b734a12fa2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db854-c6ae-422e-ab67-38be5dc9753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e277e1-6589-4259-a40f-be70526d3508}" ma:internalName="TaxCatchAll" ma:showField="CatchAllData" ma:web="bc0db854-c6ae-422e-ab67-38be5dc9753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3723B8-7062-4D1C-9114-6E12223E50B6}"/>
</file>

<file path=customXml/itemProps2.xml><?xml version="1.0" encoding="utf-8"?>
<ds:datastoreItem xmlns:ds="http://schemas.openxmlformats.org/officeDocument/2006/customXml" ds:itemID="{78D6850F-27C3-4814-A75B-49992FA7AE25}"/>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6</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Save A Dog </vt:lpstr>
      <vt:lpstr>Why A Dog Adoption Database? </vt:lpstr>
      <vt:lpstr>PowerPoint Presentation</vt:lpstr>
      <vt:lpstr>PowerPoint Presentation</vt:lpstr>
      <vt:lpstr>Conceptual Data Model</vt:lpstr>
      <vt:lpstr>Logical Data Model</vt:lpstr>
      <vt:lpstr>SYR Dog Adoption Application</vt:lpstr>
      <vt:lpstr>Insert Statements</vt:lpstr>
      <vt:lpstr>up/down code </vt:lpstr>
      <vt:lpstr>PowerPoint Presentation</vt:lpstr>
      <vt:lpstr>PowerPoint Presentation</vt:lpstr>
      <vt:lpstr>PowerPoint Presentation</vt:lpstr>
      <vt:lpstr>PowerPoint Presentation</vt:lpstr>
      <vt:lpstr>Example Queries </vt:lpstr>
      <vt:lpstr>Results from Queries</vt:lpstr>
      <vt:lpstr>PowerPoint Presentation</vt:lpstr>
      <vt:lpstr>Risks and Assumptions</vt:lpstr>
      <vt:lpstr>Conclusion</vt:lpstr>
      <vt:lpstr>PowerPoint Presentation</vt:lpstr>
      <vt:lpstr>In more detail...</vt:lpstr>
      <vt:lpstr>Why a Dog Database</vt:lpstr>
      <vt:lpstr>PowerPoint Presentation</vt:lpstr>
      <vt:lpstr>PowerPoint Presentation</vt:lpstr>
      <vt:lpstr>Assumptions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24</cp:revision>
  <dcterms:created xsi:type="dcterms:W3CDTF">2024-03-04T14:50:44Z</dcterms:created>
  <dcterms:modified xsi:type="dcterms:W3CDTF">2024-03-25T20:19:58Z</dcterms:modified>
</cp:coreProperties>
</file>